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Lato" panose="020B0604020202020204" charset="0"/>
      <p:regular r:id="rId21"/>
      <p:bold r:id="rId22"/>
      <p:italic r:id="rId23"/>
      <p:boldItalic r:id="rId24"/>
    </p:embeddedFont>
    <p:embeddedFont>
      <p:font typeface="Maven Pro" panose="020B0604020202020204" charset="0"/>
      <p:regular r:id="rId25"/>
      <p:bold r:id="rId26"/>
    </p:embeddedFont>
    <p:embeddedFont>
      <p:font typeface="Montserrat" panose="020B0604020202020204" charset="0"/>
      <p:regular r:id="rId27"/>
      <p:bold r:id="rId28"/>
      <p:italic r:id="rId29"/>
      <p:boldItalic r:id="rId30"/>
    </p:embeddedFont>
    <p:embeddedFont>
      <p:font typeface="Nunito"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7b76a5b2b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7b76a5b2b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b6415da76_3_7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7b6415da76_3_7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7b6415da76_3_10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7b6415da76_3_10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7b6415da76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7b6415da76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b76a5b2b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7b76a5b2b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7b6415da76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7b6415da76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7b76a5b2b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7b76a5b2b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7b76a5b2bc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7b76a5b2bc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7b6415da76_3_10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7b6415da76_3_10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b76a5b2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b76a5b2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b6415da76_3_7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b6415da76_3_7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b76a5b2b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7b76a5b2b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b76a5b2b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b76a5b2b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b76a5b2bc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b76a5b2b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7b76a5b2b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7b76a5b2b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b76a5b2b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7b76a5b2b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7b6415da76_3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7b6415da76_3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dmay20-35.sd.ece.iastate.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sdmay20-35.sd.ece.iastate.edu/"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175700" y="603400"/>
            <a:ext cx="5622300" cy="254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3600"/>
              <a:buFont typeface="Arial"/>
              <a:buNone/>
            </a:pPr>
            <a:r>
              <a:rPr lang="en" sz="3600" b="1">
                <a:latin typeface="Maven Pro"/>
                <a:ea typeface="Maven Pro"/>
                <a:cs typeface="Maven Pro"/>
                <a:sym typeface="Maven Pro"/>
              </a:rPr>
              <a:t>Prototyping and Emulation Studies of Large-Scale 5G Wireless Systems</a:t>
            </a:r>
            <a:endParaRPr/>
          </a:p>
        </p:txBody>
      </p:sp>
      <p:sp>
        <p:nvSpPr>
          <p:cNvPr id="135" name="Google Shape;135;p13"/>
          <p:cNvSpPr txBox="1">
            <a:spLocks noGrp="1"/>
          </p:cNvSpPr>
          <p:nvPr>
            <p:ph type="subTitle" idx="1"/>
          </p:nvPr>
        </p:nvSpPr>
        <p:spPr>
          <a:xfrm>
            <a:off x="146125" y="3029575"/>
            <a:ext cx="5124000" cy="180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u="sng">
                <a:latin typeface="Maven Pro"/>
                <a:ea typeface="Maven Pro"/>
                <a:cs typeface="Maven Pro"/>
                <a:sym typeface="Maven Pro"/>
              </a:rPr>
              <a:t>Team 35:</a:t>
            </a:r>
            <a:endParaRPr sz="1600" u="sng">
              <a:latin typeface="Maven Pro"/>
              <a:ea typeface="Maven Pro"/>
              <a:cs typeface="Maven Pro"/>
              <a:sym typeface="Maven Pro"/>
            </a:endParaRPr>
          </a:p>
          <a:p>
            <a:pPr marL="0" lvl="0" indent="0" algn="l" rtl="0">
              <a:spcBef>
                <a:spcPts val="0"/>
              </a:spcBef>
              <a:spcAft>
                <a:spcPts val="0"/>
              </a:spcAft>
              <a:buNone/>
            </a:pPr>
            <a:r>
              <a:rPr lang="en" sz="1600">
                <a:latin typeface="Maven Pro"/>
                <a:ea typeface="Maven Pro"/>
                <a:cs typeface="Maven Pro"/>
                <a:sym typeface="Maven Pro"/>
              </a:rPr>
              <a:t>Andrew Whitehead, Dazhawn Davis, Ousmane Ntutume, Nolan Cardona, Rohan Willis</a:t>
            </a:r>
            <a:endParaRPr sz="1600">
              <a:latin typeface="Maven Pro"/>
              <a:ea typeface="Maven Pro"/>
              <a:cs typeface="Maven Pro"/>
              <a:sym typeface="Maven Pro"/>
            </a:endParaRPr>
          </a:p>
          <a:p>
            <a:pPr marL="0" lvl="0" indent="0" algn="l" rtl="0">
              <a:spcBef>
                <a:spcPts val="0"/>
              </a:spcBef>
              <a:spcAft>
                <a:spcPts val="0"/>
              </a:spcAft>
              <a:buNone/>
            </a:pPr>
            <a:r>
              <a:rPr lang="en" sz="1600">
                <a:latin typeface="Maven Pro"/>
                <a:ea typeface="Maven Pro"/>
                <a:cs typeface="Maven Pro"/>
                <a:sym typeface="Maven Pro"/>
              </a:rPr>
              <a:t>Website:</a:t>
            </a:r>
            <a:r>
              <a:rPr lang="en" sz="1600">
                <a:latin typeface="Nunito"/>
                <a:ea typeface="Nunito"/>
                <a:cs typeface="Nunito"/>
                <a:sym typeface="Nunito"/>
              </a:rPr>
              <a:t> </a:t>
            </a:r>
            <a:r>
              <a:rPr lang="en" sz="1600" u="sng">
                <a:solidFill>
                  <a:schemeClr val="accent5"/>
                </a:solidFill>
                <a:latin typeface="Maven Pro"/>
                <a:ea typeface="Maven Pro"/>
                <a:cs typeface="Maven Pro"/>
                <a:sym typeface="Maven Pro"/>
                <a:hlinkClick r:id="rId3"/>
              </a:rPr>
              <a:t>https://sdmay20-35.sd.ece.iastate.edu/</a:t>
            </a:r>
            <a:endParaRPr sz="1600">
              <a:latin typeface="Maven Pro"/>
              <a:ea typeface="Maven Pro"/>
              <a:cs typeface="Maven Pro"/>
              <a:sym typeface="Maven Pro"/>
            </a:endParaRPr>
          </a:p>
          <a:p>
            <a:pPr marL="0" lvl="0" indent="0" algn="l" rtl="0">
              <a:spcBef>
                <a:spcPts val="0"/>
              </a:spcBef>
              <a:spcAft>
                <a:spcPts val="0"/>
              </a:spcAft>
              <a:buNone/>
            </a:pPr>
            <a:r>
              <a:rPr lang="en" sz="1600">
                <a:solidFill>
                  <a:srgbClr val="FFFFFF"/>
                </a:solidFill>
                <a:latin typeface="Maven Pro"/>
                <a:ea typeface="Maven Pro"/>
                <a:cs typeface="Maven Pro"/>
                <a:sym typeface="Maven Pro"/>
              </a:rPr>
              <a:t>Advisor/Client: Hongwei Zhang, Mattias </a:t>
            </a:r>
            <a:endParaRPr sz="1600">
              <a:latin typeface="Maven Pro"/>
              <a:ea typeface="Maven Pro"/>
              <a:cs typeface="Maven Pro"/>
              <a:sym typeface="Maven Pro"/>
            </a:endParaRPr>
          </a:p>
          <a:p>
            <a:pPr marL="0" lvl="0" indent="0" algn="l" rtl="0">
              <a:spcBef>
                <a:spcPts val="0"/>
              </a:spcBef>
              <a:spcAft>
                <a:spcPts val="0"/>
              </a:spcAft>
              <a:buNone/>
            </a:pPr>
            <a:endParaRPr sz="1600">
              <a:latin typeface="Nunito"/>
              <a:ea typeface="Nunito"/>
              <a:cs typeface="Nunito"/>
              <a:sym typeface="Nunito"/>
            </a:endParaRPr>
          </a:p>
          <a:p>
            <a:pPr marL="0" lvl="0" indent="0" algn="l" rtl="0">
              <a:spcBef>
                <a:spcPts val="0"/>
              </a:spcBef>
              <a:spcAft>
                <a:spcPts val="0"/>
              </a:spcAft>
              <a:buClr>
                <a:srgbClr val="000000"/>
              </a:buClr>
              <a:buSzPts val="1600"/>
              <a:buFont typeface="Arial"/>
              <a:buNone/>
            </a:pPr>
            <a:endParaRPr sz="1600">
              <a:latin typeface="Nunito"/>
              <a:ea typeface="Nunito"/>
              <a:cs typeface="Nunito"/>
              <a:sym typeface="Nunito"/>
            </a:endParaRPr>
          </a:p>
        </p:txBody>
      </p:sp>
      <p:sp>
        <p:nvSpPr>
          <p:cNvPr id="2" name="Slide Number Placeholder 1">
            <a:extLst>
              <a:ext uri="{FF2B5EF4-FFF2-40B4-BE49-F238E27FC236}">
                <a16:creationId xmlns:a16="http://schemas.microsoft.com/office/drawing/2014/main" id="{BCEE0CF4-5C91-468B-88E6-3A9F34AF16B0}"/>
              </a:ext>
            </a:extLst>
          </p:cNvPr>
          <p:cNvSpPr>
            <a:spLocks noGrp="1"/>
          </p:cNvSpPr>
          <p:nvPr>
            <p:ph type="sldNum" idx="12"/>
          </p:nvPr>
        </p:nvSpPr>
        <p:spPr>
          <a:xfrm>
            <a:off x="7782412" y="4663217"/>
            <a:ext cx="1238746" cy="393600"/>
          </a:xfrm>
        </p:spPr>
        <p:txBody>
          <a:bodyPr/>
          <a:lstStyle/>
          <a:p>
            <a:pPr marL="0" lvl="0" indent="0" algn="r" rtl="0">
              <a:spcBef>
                <a:spcPts val="0"/>
              </a:spcBef>
              <a:spcAft>
                <a:spcPts val="0"/>
              </a:spcAft>
              <a:buNone/>
            </a:pPr>
            <a:r>
              <a:rPr lang="en-US" dirty="0"/>
              <a:t>sdmay20-35 </a:t>
            </a:r>
            <a:fld id="{00000000-1234-1234-1234-123412341234}" type="slidenum">
              <a:rPr lang="en" smtClean="0"/>
              <a:t>1</a:t>
            </a:fld>
            <a:endParaRPr lang="e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2"/>
          <p:cNvPicPr preferRelativeResize="0"/>
          <p:nvPr/>
        </p:nvPicPr>
        <p:blipFill>
          <a:blip r:embed="rId3">
            <a:alphaModFix/>
          </a:blip>
          <a:stretch>
            <a:fillRect/>
          </a:stretch>
        </p:blipFill>
        <p:spPr>
          <a:xfrm>
            <a:off x="850500" y="1642300"/>
            <a:ext cx="7485901" cy="3068775"/>
          </a:xfrm>
          <a:prstGeom prst="rect">
            <a:avLst/>
          </a:prstGeom>
          <a:noFill/>
          <a:ln>
            <a:noFill/>
          </a:ln>
        </p:spPr>
      </p:pic>
      <p:sp>
        <p:nvSpPr>
          <p:cNvPr id="197" name="Google Shape;197;p2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Version Decisions</a:t>
            </a:r>
            <a:endParaRPr/>
          </a:p>
        </p:txBody>
      </p:sp>
      <p:sp>
        <p:nvSpPr>
          <p:cNvPr id="198" name="Google Shape;198;p22"/>
          <p:cNvSpPr/>
          <p:nvPr/>
        </p:nvSpPr>
        <p:spPr>
          <a:xfrm>
            <a:off x="944850" y="4502925"/>
            <a:ext cx="4035900" cy="136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2F046972-DB34-4247-A760-3E82A517535D}"/>
              </a:ext>
            </a:extLst>
          </p:cNvPr>
          <p:cNvSpPr>
            <a:spLocks noGrp="1"/>
          </p:cNvSpPr>
          <p:nvPr>
            <p:ph type="sldNum" idx="12"/>
          </p:nvPr>
        </p:nvSpPr>
        <p:spPr>
          <a:xfrm>
            <a:off x="7909226" y="4663217"/>
            <a:ext cx="1111932" cy="393600"/>
          </a:xfrm>
        </p:spPr>
        <p:txBody>
          <a:bodyPr/>
          <a:lstStyle/>
          <a:p>
            <a:pPr lvl="0"/>
            <a:r>
              <a:rPr lang="en-US" dirty="0"/>
              <a:t>sdmay20-35 </a:t>
            </a:r>
            <a:fld id="{00000000-1234-1234-1234-123412341234}" type="slidenum">
              <a:rPr lang="en" smtClean="0"/>
              <a:pPr lvl="0"/>
              <a:t>10</a:t>
            </a:fld>
            <a:endParaRPr lang="e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3"/>
          <p:cNvSpPr txBox="1">
            <a:spLocks noGrp="1"/>
          </p:cNvSpPr>
          <p:nvPr>
            <p:ph type="title"/>
          </p:nvPr>
        </p:nvSpPr>
        <p:spPr>
          <a:xfrm>
            <a:off x="1297500" y="568225"/>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2800"/>
              <a:buFont typeface="Arial"/>
              <a:buNone/>
            </a:pPr>
            <a:r>
              <a:rPr lang="en" sz="3000">
                <a:solidFill>
                  <a:srgbClr val="FFFFFF"/>
                </a:solidFill>
                <a:latin typeface="Maven Pro"/>
                <a:ea typeface="Maven Pro"/>
                <a:cs typeface="Maven Pro"/>
                <a:sym typeface="Maven Pro"/>
              </a:rPr>
              <a:t>Expected end product and Deliverables</a:t>
            </a:r>
            <a:endParaRPr sz="3000">
              <a:solidFill>
                <a:srgbClr val="FFFFFF"/>
              </a:solidFill>
              <a:latin typeface="Maven Pro"/>
              <a:ea typeface="Maven Pro"/>
              <a:cs typeface="Maven Pro"/>
              <a:sym typeface="Maven Pro"/>
            </a:endParaRPr>
          </a:p>
        </p:txBody>
      </p:sp>
      <p:sp>
        <p:nvSpPr>
          <p:cNvPr id="204" name="Google Shape;204;p23"/>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Clr>
                <a:srgbClr val="000000"/>
              </a:buClr>
              <a:buSzPts val="1300"/>
              <a:buFont typeface="Arial"/>
              <a:buNone/>
            </a:pPr>
            <a:r>
              <a:rPr lang="en">
                <a:latin typeface="Maven Pro"/>
                <a:ea typeface="Maven Pro"/>
                <a:cs typeface="Maven Pro"/>
                <a:sym typeface="Maven Pro"/>
              </a:rPr>
              <a:t>As we complete this project, we are expected to provide our client with:</a:t>
            </a:r>
            <a:endParaRPr>
              <a:latin typeface="Maven Pro"/>
              <a:ea typeface="Maven Pro"/>
              <a:cs typeface="Maven Pro"/>
              <a:sym typeface="Maven Pro"/>
            </a:endParaRPr>
          </a:p>
          <a:p>
            <a:pPr marL="457200" lvl="0" indent="-311150" algn="l" rtl="0">
              <a:lnSpc>
                <a:spcPct val="115000"/>
              </a:lnSpc>
              <a:spcBef>
                <a:spcPts val="1600"/>
              </a:spcBef>
              <a:spcAft>
                <a:spcPts val="0"/>
              </a:spcAft>
              <a:buClr>
                <a:schemeClr val="lt1"/>
              </a:buClr>
              <a:buSzPts val="1300"/>
              <a:buFont typeface="Maven Pro"/>
              <a:buChar char="●"/>
            </a:pPr>
            <a:r>
              <a:rPr lang="en">
                <a:latin typeface="Maven Pro"/>
                <a:ea typeface="Maven Pro"/>
                <a:cs typeface="Maven Pro"/>
                <a:sym typeface="Maven Pro"/>
              </a:rPr>
              <a:t>Demonstration and performance evaluation of existing OpenAirInterface simulation/emulation systems</a:t>
            </a:r>
            <a:endParaRPr>
              <a:latin typeface="Maven Pro"/>
              <a:ea typeface="Maven Pro"/>
              <a:cs typeface="Maven Pro"/>
              <a:sym typeface="Maven Pro"/>
            </a:endParaRPr>
          </a:p>
          <a:p>
            <a:pPr marL="457200" lvl="0" indent="-311150" algn="l" rtl="0">
              <a:lnSpc>
                <a:spcPct val="115000"/>
              </a:lnSpc>
              <a:spcBef>
                <a:spcPts val="1600"/>
              </a:spcBef>
              <a:spcAft>
                <a:spcPts val="0"/>
              </a:spcAft>
              <a:buClr>
                <a:schemeClr val="lt1"/>
              </a:buClr>
              <a:buSzPts val="1300"/>
              <a:buFont typeface="Maven Pro"/>
              <a:buChar char="●"/>
            </a:pPr>
            <a:r>
              <a:rPr lang="en">
                <a:latin typeface="Maven Pro"/>
                <a:ea typeface="Maven Pro"/>
                <a:cs typeface="Maven Pro"/>
                <a:sym typeface="Maven Pro"/>
              </a:rPr>
              <a:t>Detailed design and implementation of the Physical Layer Abstraction </a:t>
            </a:r>
            <a:endParaRPr>
              <a:latin typeface="Maven Pro"/>
              <a:ea typeface="Maven Pro"/>
              <a:cs typeface="Maven Pro"/>
              <a:sym typeface="Maven Pro"/>
            </a:endParaRPr>
          </a:p>
          <a:p>
            <a:pPr marL="457200" lvl="0" indent="-311150" algn="l" rtl="0">
              <a:lnSpc>
                <a:spcPct val="115000"/>
              </a:lnSpc>
              <a:spcBef>
                <a:spcPts val="1000"/>
              </a:spcBef>
              <a:spcAft>
                <a:spcPts val="0"/>
              </a:spcAft>
              <a:buClr>
                <a:schemeClr val="lt1"/>
              </a:buClr>
              <a:buSzPts val="1300"/>
              <a:buFont typeface="Maven Pro"/>
              <a:buChar char="●"/>
            </a:pPr>
            <a:r>
              <a:rPr lang="en">
                <a:latin typeface="Maven Pro"/>
                <a:ea typeface="Maven Pro"/>
                <a:cs typeface="Maven Pro"/>
                <a:sym typeface="Maven Pro"/>
              </a:rPr>
              <a:t>Operation of efficient device-to-device communication, as well as the use of the enhanced system for studying 5G wireless solutions </a:t>
            </a:r>
            <a:endParaRPr>
              <a:latin typeface="Maven Pro"/>
              <a:ea typeface="Maven Pro"/>
              <a:cs typeface="Maven Pro"/>
              <a:sym typeface="Maven Pro"/>
            </a:endParaRPr>
          </a:p>
          <a:p>
            <a:pPr marL="0" lvl="0" indent="0" algn="l" rtl="0">
              <a:spcBef>
                <a:spcPts val="1000"/>
              </a:spcBef>
              <a:spcAft>
                <a:spcPts val="1600"/>
              </a:spcAft>
              <a:buNone/>
            </a:pPr>
            <a:endParaRPr/>
          </a:p>
        </p:txBody>
      </p:sp>
      <p:sp>
        <p:nvSpPr>
          <p:cNvPr id="2" name="Slide Number Placeholder 1">
            <a:extLst>
              <a:ext uri="{FF2B5EF4-FFF2-40B4-BE49-F238E27FC236}">
                <a16:creationId xmlns:a16="http://schemas.microsoft.com/office/drawing/2014/main" id="{D87CF426-F500-43C0-B1C5-E86E12B6709E}"/>
              </a:ext>
            </a:extLst>
          </p:cNvPr>
          <p:cNvSpPr>
            <a:spLocks noGrp="1"/>
          </p:cNvSpPr>
          <p:nvPr>
            <p:ph type="sldNum" idx="12"/>
          </p:nvPr>
        </p:nvSpPr>
        <p:spPr>
          <a:xfrm>
            <a:off x="7902552" y="4663217"/>
            <a:ext cx="1118606" cy="393600"/>
          </a:xfrm>
        </p:spPr>
        <p:txBody>
          <a:bodyPr/>
          <a:lstStyle/>
          <a:p>
            <a:pPr lvl="0"/>
            <a:r>
              <a:rPr lang="en-US" dirty="0"/>
              <a:t>sdmay20-35 </a:t>
            </a:r>
            <a:fld id="{00000000-1234-1234-1234-123412341234}" type="slidenum">
              <a:rPr lang="en" smtClean="0"/>
              <a:pPr lvl="0"/>
              <a:t>11</a:t>
            </a:fld>
            <a:endParaRPr lang="e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Project Plan</a:t>
            </a:r>
            <a:endParaRPr sz="3000"/>
          </a:p>
        </p:txBody>
      </p:sp>
      <p:sp>
        <p:nvSpPr>
          <p:cNvPr id="210" name="Google Shape;210;p24"/>
          <p:cNvSpPr txBox="1">
            <a:spLocks noGrp="1"/>
          </p:cNvSpPr>
          <p:nvPr>
            <p:ph type="body" idx="1"/>
          </p:nvPr>
        </p:nvSpPr>
        <p:spPr>
          <a:xfrm>
            <a:off x="1069900" y="1339975"/>
            <a:ext cx="5059800" cy="2911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a:t>Important Tasks:</a:t>
            </a:r>
            <a:endParaRPr/>
          </a:p>
          <a:p>
            <a:pPr marL="457200" lvl="0" indent="-311150" algn="l" rtl="0">
              <a:lnSpc>
                <a:spcPct val="150000"/>
              </a:lnSpc>
              <a:spcBef>
                <a:spcPts val="1600"/>
              </a:spcBef>
              <a:spcAft>
                <a:spcPts val="0"/>
              </a:spcAft>
              <a:buSzPts val="1300"/>
              <a:buChar char="●"/>
            </a:pPr>
            <a:r>
              <a:rPr lang="en"/>
              <a:t>Task 1: Research 5G networking </a:t>
            </a:r>
            <a:endParaRPr/>
          </a:p>
          <a:p>
            <a:pPr marL="457200" lvl="0" indent="-311150" algn="l" rtl="0">
              <a:lnSpc>
                <a:spcPct val="150000"/>
              </a:lnSpc>
              <a:spcBef>
                <a:spcPts val="0"/>
              </a:spcBef>
              <a:spcAft>
                <a:spcPts val="0"/>
              </a:spcAft>
              <a:buSzPts val="1300"/>
              <a:buChar char="●"/>
            </a:pPr>
            <a:r>
              <a:rPr lang="en"/>
              <a:t>Task 2: Install necessary software (Ubuntu and Virtualbox)</a:t>
            </a:r>
            <a:endParaRPr/>
          </a:p>
          <a:p>
            <a:pPr marL="457200" lvl="0" indent="-311150" algn="l" rtl="0">
              <a:lnSpc>
                <a:spcPct val="150000"/>
              </a:lnSpc>
              <a:spcBef>
                <a:spcPts val="0"/>
              </a:spcBef>
              <a:spcAft>
                <a:spcPts val="0"/>
              </a:spcAft>
              <a:buSzPts val="1300"/>
              <a:buChar char="●"/>
            </a:pPr>
            <a:r>
              <a:rPr lang="en"/>
              <a:t>Task 3: Practice conducting simulations of the template and provided code in OpenAirInterface repository</a:t>
            </a:r>
            <a:endParaRPr/>
          </a:p>
          <a:p>
            <a:pPr marL="457200" lvl="0" indent="-311150" algn="l" rtl="0">
              <a:lnSpc>
                <a:spcPct val="150000"/>
              </a:lnSpc>
              <a:spcBef>
                <a:spcPts val="0"/>
              </a:spcBef>
              <a:spcAft>
                <a:spcPts val="0"/>
              </a:spcAft>
              <a:buSzPts val="1300"/>
              <a:buChar char="●"/>
            </a:pPr>
            <a:r>
              <a:rPr lang="en"/>
              <a:t>Task 4: Document results</a:t>
            </a:r>
            <a:endParaRPr/>
          </a:p>
        </p:txBody>
      </p:sp>
      <p:pic>
        <p:nvPicPr>
          <p:cNvPr id="211" name="Google Shape;211;p24"/>
          <p:cNvPicPr preferRelativeResize="0"/>
          <p:nvPr/>
        </p:nvPicPr>
        <p:blipFill>
          <a:blip r:embed="rId3">
            <a:alphaModFix/>
          </a:blip>
          <a:stretch>
            <a:fillRect/>
          </a:stretch>
        </p:blipFill>
        <p:spPr>
          <a:xfrm>
            <a:off x="6357325" y="1793200"/>
            <a:ext cx="2260725" cy="2260725"/>
          </a:xfrm>
          <a:prstGeom prst="rect">
            <a:avLst/>
          </a:prstGeom>
          <a:noFill/>
          <a:ln>
            <a:noFill/>
          </a:ln>
        </p:spPr>
      </p:pic>
      <p:sp>
        <p:nvSpPr>
          <p:cNvPr id="2" name="Slide Number Placeholder 1">
            <a:extLst>
              <a:ext uri="{FF2B5EF4-FFF2-40B4-BE49-F238E27FC236}">
                <a16:creationId xmlns:a16="http://schemas.microsoft.com/office/drawing/2014/main" id="{4B7551DB-0D0E-4745-833C-CB07DF52849E}"/>
              </a:ext>
            </a:extLst>
          </p:cNvPr>
          <p:cNvSpPr>
            <a:spLocks noGrp="1"/>
          </p:cNvSpPr>
          <p:nvPr>
            <p:ph type="sldNum" idx="12"/>
          </p:nvPr>
        </p:nvSpPr>
        <p:spPr>
          <a:xfrm>
            <a:off x="7548806" y="4663217"/>
            <a:ext cx="1472352" cy="393600"/>
          </a:xfrm>
        </p:spPr>
        <p:txBody>
          <a:bodyPr/>
          <a:lstStyle/>
          <a:p>
            <a:pPr lvl="0"/>
            <a:r>
              <a:rPr lang="en-US" dirty="0"/>
              <a:t>sdmay20-35 </a:t>
            </a:r>
            <a:fld id="{00000000-1234-1234-1234-123412341234}" type="slidenum">
              <a:rPr lang="en" smtClean="0"/>
              <a:pPr lvl="0"/>
              <a:t>12</a:t>
            </a:fld>
            <a:endParaRPr lang="e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Project Plan - CONT.</a:t>
            </a:r>
            <a:endParaRPr sz="3000"/>
          </a:p>
        </p:txBody>
      </p:sp>
      <p:sp>
        <p:nvSpPr>
          <p:cNvPr id="217" name="Google Shape;217;p25"/>
          <p:cNvSpPr txBox="1">
            <a:spLocks noGrp="1"/>
          </p:cNvSpPr>
          <p:nvPr>
            <p:ph type="body" idx="1"/>
          </p:nvPr>
        </p:nvSpPr>
        <p:spPr>
          <a:xfrm>
            <a:off x="1047150" y="1658600"/>
            <a:ext cx="4574400" cy="2911200"/>
          </a:xfrm>
          <a:prstGeom prst="rect">
            <a:avLst/>
          </a:prstGeom>
        </p:spPr>
        <p:txBody>
          <a:bodyPr spcFirstLastPara="1" wrap="square" lIns="91425" tIns="91425" rIns="91425" bIns="91425" anchor="t" anchorCtr="0">
            <a:noAutofit/>
          </a:bodyPr>
          <a:lstStyle/>
          <a:p>
            <a:pPr marL="457200" lvl="0" indent="-311150" algn="l" rtl="0">
              <a:lnSpc>
                <a:spcPct val="150000"/>
              </a:lnSpc>
              <a:spcBef>
                <a:spcPts val="0"/>
              </a:spcBef>
              <a:spcAft>
                <a:spcPts val="0"/>
              </a:spcAft>
              <a:buSzPts val="1300"/>
              <a:buChar char="●"/>
            </a:pPr>
            <a:r>
              <a:rPr lang="en"/>
              <a:t>Task 5: Isolate differences of version v0.5.2 and v1.0.2</a:t>
            </a:r>
            <a:endParaRPr/>
          </a:p>
          <a:p>
            <a:pPr marL="457200" lvl="0" indent="-311150" algn="l" rtl="0">
              <a:lnSpc>
                <a:spcPct val="150000"/>
              </a:lnSpc>
              <a:spcBef>
                <a:spcPts val="0"/>
              </a:spcBef>
              <a:spcAft>
                <a:spcPts val="0"/>
              </a:spcAft>
              <a:buSzPts val="1300"/>
              <a:buChar char="●"/>
            </a:pPr>
            <a:r>
              <a:rPr lang="en"/>
              <a:t>Task 6: Using found differences and research done, implement the PHY abstraction layer </a:t>
            </a:r>
            <a:endParaRPr/>
          </a:p>
          <a:p>
            <a:pPr marL="457200" lvl="0" indent="-311150" algn="l" rtl="0">
              <a:lnSpc>
                <a:spcPct val="150000"/>
              </a:lnSpc>
              <a:spcBef>
                <a:spcPts val="0"/>
              </a:spcBef>
              <a:spcAft>
                <a:spcPts val="0"/>
              </a:spcAft>
              <a:buSzPts val="1300"/>
              <a:buChar char="●"/>
            </a:pPr>
            <a:r>
              <a:rPr lang="en"/>
              <a:t>Task 7:  Test speed of emulation and improve if needed</a:t>
            </a:r>
            <a:endParaRPr/>
          </a:p>
          <a:p>
            <a:pPr marL="457200" lvl="0" indent="-311150" algn="l" rtl="0">
              <a:lnSpc>
                <a:spcPct val="150000"/>
              </a:lnSpc>
              <a:spcBef>
                <a:spcPts val="0"/>
              </a:spcBef>
              <a:spcAft>
                <a:spcPts val="0"/>
              </a:spcAft>
              <a:buSzPts val="1300"/>
              <a:buChar char="●"/>
            </a:pPr>
            <a:r>
              <a:rPr lang="en"/>
              <a:t>Task 8: Test for device-to-device communication</a:t>
            </a:r>
            <a:endParaRPr/>
          </a:p>
        </p:txBody>
      </p:sp>
      <p:pic>
        <p:nvPicPr>
          <p:cNvPr id="218" name="Google Shape;218;p25"/>
          <p:cNvPicPr preferRelativeResize="0"/>
          <p:nvPr/>
        </p:nvPicPr>
        <p:blipFill>
          <a:blip r:embed="rId3">
            <a:alphaModFix/>
          </a:blip>
          <a:stretch>
            <a:fillRect/>
          </a:stretch>
        </p:blipFill>
        <p:spPr>
          <a:xfrm>
            <a:off x="6144900" y="1899400"/>
            <a:ext cx="2260725" cy="2260725"/>
          </a:xfrm>
          <a:prstGeom prst="rect">
            <a:avLst/>
          </a:prstGeom>
          <a:noFill/>
          <a:ln>
            <a:noFill/>
          </a:ln>
        </p:spPr>
      </p:pic>
      <p:sp>
        <p:nvSpPr>
          <p:cNvPr id="2" name="Slide Number Placeholder 1">
            <a:extLst>
              <a:ext uri="{FF2B5EF4-FFF2-40B4-BE49-F238E27FC236}">
                <a16:creationId xmlns:a16="http://schemas.microsoft.com/office/drawing/2014/main" id="{07132D61-6990-4E1D-BE56-E26BBE8534F2}"/>
              </a:ext>
            </a:extLst>
          </p:cNvPr>
          <p:cNvSpPr>
            <a:spLocks noGrp="1"/>
          </p:cNvSpPr>
          <p:nvPr>
            <p:ph type="sldNum" idx="12"/>
          </p:nvPr>
        </p:nvSpPr>
        <p:spPr>
          <a:xfrm>
            <a:off x="7722342" y="4663217"/>
            <a:ext cx="1298816" cy="393600"/>
          </a:xfrm>
        </p:spPr>
        <p:txBody>
          <a:bodyPr/>
          <a:lstStyle/>
          <a:p>
            <a:pPr lvl="0"/>
            <a:r>
              <a:rPr lang="en-US" dirty="0"/>
              <a:t>sdmay20-35 </a:t>
            </a:r>
            <a:fld id="{00000000-1234-1234-1234-123412341234}" type="slidenum">
              <a:rPr lang="en" smtClean="0"/>
              <a:pPr lvl="0"/>
              <a:t>13</a:t>
            </a:fld>
            <a:endParaRPr lang="e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Test Plan</a:t>
            </a:r>
            <a:endParaRPr/>
          </a:p>
        </p:txBody>
      </p:sp>
      <p:sp>
        <p:nvSpPr>
          <p:cNvPr id="224" name="Google Shape;224;p26"/>
          <p:cNvSpPr txBox="1">
            <a:spLocks noGrp="1"/>
          </p:cNvSpPr>
          <p:nvPr>
            <p:ph type="body" idx="1"/>
          </p:nvPr>
        </p:nvSpPr>
        <p:spPr>
          <a:xfrm>
            <a:off x="0" y="136300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test are performed through running a command and xml files(emulation)</a:t>
            </a:r>
            <a:endParaRPr/>
          </a:p>
          <a:p>
            <a:pPr marL="0" lvl="0" indent="0" algn="l" rtl="0">
              <a:spcBef>
                <a:spcPts val="1600"/>
              </a:spcBef>
              <a:spcAft>
                <a:spcPts val="0"/>
              </a:spcAft>
              <a:buNone/>
            </a:pPr>
            <a:r>
              <a:rPr lang="en"/>
              <a:t>Have to run a lot of different settings with test.</a:t>
            </a:r>
            <a:endParaRPr/>
          </a:p>
          <a:p>
            <a:pPr marL="0" lvl="0" indent="0" algn="l" rtl="0">
              <a:spcBef>
                <a:spcPts val="1600"/>
              </a:spcBef>
              <a:spcAft>
                <a:spcPts val="0"/>
              </a:spcAft>
              <a:buNone/>
            </a:pPr>
            <a:r>
              <a:rPr lang="en"/>
              <a:t>Try and emulate for longer periods of time.</a:t>
            </a:r>
            <a:endParaRPr/>
          </a:p>
          <a:p>
            <a:pPr marL="0" lvl="0" indent="0" algn="l" rtl="0">
              <a:spcBef>
                <a:spcPts val="1600"/>
              </a:spcBef>
              <a:spcAft>
                <a:spcPts val="1600"/>
              </a:spcAft>
              <a:buNone/>
            </a:pPr>
            <a:endParaRPr/>
          </a:p>
        </p:txBody>
      </p:sp>
      <p:pic>
        <p:nvPicPr>
          <p:cNvPr id="225" name="Google Shape;225;p26"/>
          <p:cNvPicPr preferRelativeResize="0"/>
          <p:nvPr/>
        </p:nvPicPr>
        <p:blipFill>
          <a:blip r:embed="rId3">
            <a:alphaModFix/>
          </a:blip>
          <a:stretch>
            <a:fillRect/>
          </a:stretch>
        </p:blipFill>
        <p:spPr>
          <a:xfrm>
            <a:off x="4572000" y="1685275"/>
            <a:ext cx="4361075" cy="3341325"/>
          </a:xfrm>
          <a:prstGeom prst="rect">
            <a:avLst/>
          </a:prstGeom>
          <a:noFill/>
          <a:ln>
            <a:noFill/>
          </a:ln>
        </p:spPr>
      </p:pic>
      <p:sp>
        <p:nvSpPr>
          <p:cNvPr id="2" name="Slide Number Placeholder 1">
            <a:extLst>
              <a:ext uri="{FF2B5EF4-FFF2-40B4-BE49-F238E27FC236}">
                <a16:creationId xmlns:a16="http://schemas.microsoft.com/office/drawing/2014/main" id="{4BDD579F-DA8F-49C2-9276-6E9AF001758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Technical challenges</a:t>
            </a:r>
            <a:endParaRPr/>
          </a:p>
        </p:txBody>
      </p:sp>
      <p:sp>
        <p:nvSpPr>
          <p:cNvPr id="231" name="Google Shape;231;p27"/>
          <p:cNvSpPr txBox="1">
            <a:spLocks noGrp="1"/>
          </p:cNvSpPr>
          <p:nvPr>
            <p:ph type="body" idx="1"/>
          </p:nvPr>
        </p:nvSpPr>
        <p:spPr>
          <a:xfrm>
            <a:off x="1150900" y="1561175"/>
            <a:ext cx="4356000" cy="29112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Ubuntu Linux machine was missing required commands when initially when downloaded</a:t>
            </a:r>
            <a:endParaRPr/>
          </a:p>
          <a:p>
            <a:pPr marL="457200" lvl="0" indent="-311150" algn="l" rtl="0">
              <a:spcBef>
                <a:spcPts val="0"/>
              </a:spcBef>
              <a:spcAft>
                <a:spcPts val="0"/>
              </a:spcAft>
              <a:buSzPts val="1300"/>
              <a:buChar char="●"/>
            </a:pPr>
            <a:r>
              <a:rPr lang="en"/>
              <a:t>Expected output from the simulations that was run displayed incorrect characters</a:t>
            </a:r>
            <a:endParaRPr/>
          </a:p>
          <a:p>
            <a:pPr marL="457200" lvl="0" indent="-311150" algn="l" rtl="0">
              <a:spcBef>
                <a:spcPts val="0"/>
              </a:spcBef>
              <a:spcAft>
                <a:spcPts val="0"/>
              </a:spcAft>
              <a:buSzPts val="1300"/>
              <a:buChar char="●"/>
            </a:pPr>
            <a:r>
              <a:rPr lang="en"/>
              <a:t>Command line to run code wasn’t functioning properly due to revision of linux machine</a:t>
            </a:r>
            <a:endParaRPr/>
          </a:p>
          <a:p>
            <a:pPr marL="457200" lvl="0" indent="-311150" algn="l" rtl="0">
              <a:spcBef>
                <a:spcPts val="0"/>
              </a:spcBef>
              <a:spcAft>
                <a:spcPts val="0"/>
              </a:spcAft>
              <a:buSzPts val="1300"/>
              <a:buChar char="●"/>
            </a:pPr>
            <a:r>
              <a:rPr lang="en"/>
              <a:t>Understanding of code needs to be assessed</a:t>
            </a:r>
            <a:endParaRPr/>
          </a:p>
          <a:p>
            <a:pPr marL="457200" lvl="0" indent="-311150" algn="l" rtl="0">
              <a:spcBef>
                <a:spcPts val="0"/>
              </a:spcBef>
              <a:spcAft>
                <a:spcPts val="0"/>
              </a:spcAft>
              <a:buSzPts val="1300"/>
              <a:buChar char="●"/>
            </a:pPr>
            <a:r>
              <a:rPr lang="en"/>
              <a:t>Missing variables when attempting to run the simulation</a:t>
            </a:r>
            <a:endParaRPr/>
          </a:p>
          <a:p>
            <a:pPr marL="0" lvl="0" indent="0" algn="l" rtl="0">
              <a:spcBef>
                <a:spcPts val="1600"/>
              </a:spcBef>
              <a:spcAft>
                <a:spcPts val="1600"/>
              </a:spcAft>
              <a:buNone/>
            </a:pPr>
            <a:endParaRPr/>
          </a:p>
        </p:txBody>
      </p:sp>
      <p:pic>
        <p:nvPicPr>
          <p:cNvPr id="232" name="Google Shape;232;p27"/>
          <p:cNvPicPr preferRelativeResize="0"/>
          <p:nvPr/>
        </p:nvPicPr>
        <p:blipFill rotWithShape="1">
          <a:blip r:embed="rId3">
            <a:alphaModFix/>
          </a:blip>
          <a:srcRect l="1275" r="7591" b="12472"/>
          <a:stretch/>
        </p:blipFill>
        <p:spPr>
          <a:xfrm>
            <a:off x="5436675" y="1529675"/>
            <a:ext cx="3167424" cy="2405750"/>
          </a:xfrm>
          <a:prstGeom prst="rect">
            <a:avLst/>
          </a:prstGeom>
          <a:noFill/>
          <a:ln>
            <a:noFill/>
          </a:ln>
        </p:spPr>
      </p:pic>
      <p:sp>
        <p:nvSpPr>
          <p:cNvPr id="2" name="Slide Number Placeholder 1">
            <a:extLst>
              <a:ext uri="{FF2B5EF4-FFF2-40B4-BE49-F238E27FC236}">
                <a16:creationId xmlns:a16="http://schemas.microsoft.com/office/drawing/2014/main" id="{79CAADBB-3531-4EEE-95DA-12588D1AFB9D}"/>
              </a:ext>
            </a:extLst>
          </p:cNvPr>
          <p:cNvSpPr>
            <a:spLocks noGrp="1"/>
          </p:cNvSpPr>
          <p:nvPr>
            <p:ph type="sldNum" idx="12"/>
          </p:nvPr>
        </p:nvSpPr>
        <p:spPr>
          <a:xfrm>
            <a:off x="7715667" y="4663217"/>
            <a:ext cx="1305491" cy="393600"/>
          </a:xfrm>
        </p:spPr>
        <p:txBody>
          <a:bodyPr/>
          <a:lstStyle/>
          <a:p>
            <a:pPr lvl="0"/>
            <a:r>
              <a:rPr lang="en-US" dirty="0"/>
              <a:t>sdmay20-35 </a:t>
            </a:r>
            <a:fld id="{00000000-1234-1234-1234-123412341234}" type="slidenum">
              <a:rPr lang="en" smtClean="0"/>
              <a:pPr lvl="0"/>
              <a:t>15</a:t>
            </a:fld>
            <a:endParaRPr lang="e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a:spLocks noGrp="1"/>
          </p:cNvSpPr>
          <p:nvPr>
            <p:ph type="title"/>
          </p:nvPr>
        </p:nvSpPr>
        <p:spPr>
          <a:xfrm>
            <a:off x="1052550" y="386175"/>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Timeline - Fall Semester Milestones</a:t>
            </a:r>
            <a:endParaRPr/>
          </a:p>
        </p:txBody>
      </p:sp>
      <p:pic>
        <p:nvPicPr>
          <p:cNvPr id="238" name="Google Shape;238;p28"/>
          <p:cNvPicPr preferRelativeResize="0"/>
          <p:nvPr/>
        </p:nvPicPr>
        <p:blipFill rotWithShape="1">
          <a:blip r:embed="rId3">
            <a:alphaModFix/>
          </a:blip>
          <a:srcRect t="1835"/>
          <a:stretch/>
        </p:blipFill>
        <p:spPr>
          <a:xfrm>
            <a:off x="2124400" y="1042425"/>
            <a:ext cx="5287650" cy="3837950"/>
          </a:xfrm>
          <a:prstGeom prst="rect">
            <a:avLst/>
          </a:prstGeom>
          <a:noFill/>
          <a:ln>
            <a:noFill/>
          </a:ln>
        </p:spPr>
      </p:pic>
      <p:sp>
        <p:nvSpPr>
          <p:cNvPr id="2" name="Slide Number Placeholder 1">
            <a:extLst>
              <a:ext uri="{FF2B5EF4-FFF2-40B4-BE49-F238E27FC236}">
                <a16:creationId xmlns:a16="http://schemas.microsoft.com/office/drawing/2014/main" id="{19663814-EC4C-4047-8BDE-12E339F98994}"/>
              </a:ext>
            </a:extLst>
          </p:cNvPr>
          <p:cNvSpPr>
            <a:spLocks noGrp="1"/>
          </p:cNvSpPr>
          <p:nvPr>
            <p:ph type="sldNum" idx="12"/>
          </p:nvPr>
        </p:nvSpPr>
        <p:spPr>
          <a:xfrm>
            <a:off x="7412050" y="4663217"/>
            <a:ext cx="1609108" cy="393600"/>
          </a:xfrm>
        </p:spPr>
        <p:txBody>
          <a:bodyPr/>
          <a:lstStyle/>
          <a:p>
            <a:pPr lvl="0"/>
            <a:r>
              <a:rPr lang="en-US" dirty="0"/>
              <a:t>sdmay20-35 </a:t>
            </a:r>
            <a:fld id="{00000000-1234-1234-1234-123412341234}" type="slidenum">
              <a:rPr lang="en" smtClean="0"/>
              <a:pPr lvl="0"/>
              <a:t>16</a:t>
            </a:fld>
            <a:endParaRPr lang="e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Timeline - Spring Semester Goals</a:t>
            </a:r>
            <a:endParaRPr/>
          </a:p>
        </p:txBody>
      </p:sp>
      <p:pic>
        <p:nvPicPr>
          <p:cNvPr id="244" name="Google Shape;244;p29"/>
          <p:cNvPicPr preferRelativeResize="0"/>
          <p:nvPr/>
        </p:nvPicPr>
        <p:blipFill>
          <a:blip r:embed="rId3">
            <a:alphaModFix/>
          </a:blip>
          <a:stretch>
            <a:fillRect/>
          </a:stretch>
        </p:blipFill>
        <p:spPr>
          <a:xfrm>
            <a:off x="2340300" y="1024150"/>
            <a:ext cx="4828750" cy="3943300"/>
          </a:xfrm>
          <a:prstGeom prst="rect">
            <a:avLst/>
          </a:prstGeom>
          <a:noFill/>
          <a:ln>
            <a:noFill/>
          </a:ln>
        </p:spPr>
      </p:pic>
      <p:sp>
        <p:nvSpPr>
          <p:cNvPr id="2" name="Slide Number Placeholder 1">
            <a:extLst>
              <a:ext uri="{FF2B5EF4-FFF2-40B4-BE49-F238E27FC236}">
                <a16:creationId xmlns:a16="http://schemas.microsoft.com/office/drawing/2014/main" id="{701DD8AA-5296-4472-9AF3-6685B592E3B5}"/>
              </a:ext>
            </a:extLst>
          </p:cNvPr>
          <p:cNvSpPr>
            <a:spLocks noGrp="1"/>
          </p:cNvSpPr>
          <p:nvPr>
            <p:ph type="sldNum" idx="12"/>
          </p:nvPr>
        </p:nvSpPr>
        <p:spPr>
          <a:xfrm>
            <a:off x="7169050" y="4663217"/>
            <a:ext cx="1852108" cy="393600"/>
          </a:xfrm>
        </p:spPr>
        <p:txBody>
          <a:bodyPr/>
          <a:lstStyle/>
          <a:p>
            <a:pPr lvl="0"/>
            <a:r>
              <a:rPr lang="en-US" dirty="0"/>
              <a:t>sdmay20-35 </a:t>
            </a:r>
            <a:fld id="{00000000-1234-1234-1234-123412341234}" type="slidenum">
              <a:rPr lang="en" smtClean="0"/>
              <a:pPr lvl="0"/>
              <a:t>17</a:t>
            </a:fld>
            <a:endParaRPr lang="e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0"/>
          <p:cNvSpPr txBox="1">
            <a:spLocks noGrp="1"/>
          </p:cNvSpPr>
          <p:nvPr>
            <p:ph type="subTitle" idx="1"/>
          </p:nvPr>
        </p:nvSpPr>
        <p:spPr>
          <a:xfrm>
            <a:off x="146125" y="3029575"/>
            <a:ext cx="5124000" cy="180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u="sng">
                <a:latin typeface="Maven Pro"/>
                <a:ea typeface="Maven Pro"/>
                <a:cs typeface="Maven Pro"/>
                <a:sym typeface="Maven Pro"/>
              </a:rPr>
              <a:t>Team 35:</a:t>
            </a:r>
            <a:endParaRPr sz="1600" u="sng">
              <a:latin typeface="Maven Pro"/>
              <a:ea typeface="Maven Pro"/>
              <a:cs typeface="Maven Pro"/>
              <a:sym typeface="Maven Pro"/>
            </a:endParaRPr>
          </a:p>
          <a:p>
            <a:pPr marL="0" lvl="0" indent="0" algn="l" rtl="0">
              <a:spcBef>
                <a:spcPts val="0"/>
              </a:spcBef>
              <a:spcAft>
                <a:spcPts val="0"/>
              </a:spcAft>
              <a:buNone/>
            </a:pPr>
            <a:r>
              <a:rPr lang="en" sz="1600">
                <a:latin typeface="Maven Pro"/>
                <a:ea typeface="Maven Pro"/>
                <a:cs typeface="Maven Pro"/>
                <a:sym typeface="Maven Pro"/>
              </a:rPr>
              <a:t>Andrew Whitehead, Dazhawn Davis, Ousmane Ntutume, Nolan Cardona, Rohan Willis</a:t>
            </a:r>
            <a:endParaRPr sz="1600">
              <a:latin typeface="Maven Pro"/>
              <a:ea typeface="Maven Pro"/>
              <a:cs typeface="Maven Pro"/>
              <a:sym typeface="Maven Pro"/>
            </a:endParaRPr>
          </a:p>
          <a:p>
            <a:pPr marL="0" lvl="0" indent="0" algn="l" rtl="0">
              <a:spcBef>
                <a:spcPts val="0"/>
              </a:spcBef>
              <a:spcAft>
                <a:spcPts val="0"/>
              </a:spcAft>
              <a:buNone/>
            </a:pPr>
            <a:r>
              <a:rPr lang="en" sz="1600">
                <a:latin typeface="Maven Pro"/>
                <a:ea typeface="Maven Pro"/>
                <a:cs typeface="Maven Pro"/>
                <a:sym typeface="Maven Pro"/>
              </a:rPr>
              <a:t>Website:</a:t>
            </a:r>
            <a:r>
              <a:rPr lang="en" sz="1600">
                <a:latin typeface="Nunito"/>
                <a:ea typeface="Nunito"/>
                <a:cs typeface="Nunito"/>
                <a:sym typeface="Nunito"/>
              </a:rPr>
              <a:t> </a:t>
            </a:r>
            <a:r>
              <a:rPr lang="en" sz="1600" u="sng">
                <a:solidFill>
                  <a:schemeClr val="accent5"/>
                </a:solidFill>
                <a:latin typeface="Maven Pro"/>
                <a:ea typeface="Maven Pro"/>
                <a:cs typeface="Maven Pro"/>
                <a:sym typeface="Maven Pro"/>
                <a:hlinkClick r:id="rId3"/>
              </a:rPr>
              <a:t>https://sdmay20-35.sd.ece.iastate.edu/</a:t>
            </a:r>
            <a:endParaRPr sz="1600">
              <a:latin typeface="Maven Pro"/>
              <a:ea typeface="Maven Pro"/>
              <a:cs typeface="Maven Pro"/>
              <a:sym typeface="Maven Pro"/>
            </a:endParaRPr>
          </a:p>
          <a:p>
            <a:pPr marL="0" lvl="0" indent="0" algn="l" rtl="0">
              <a:spcBef>
                <a:spcPts val="0"/>
              </a:spcBef>
              <a:spcAft>
                <a:spcPts val="0"/>
              </a:spcAft>
              <a:buNone/>
            </a:pPr>
            <a:r>
              <a:rPr lang="en" sz="1600">
                <a:solidFill>
                  <a:srgbClr val="FFFFFF"/>
                </a:solidFill>
                <a:latin typeface="Maven Pro"/>
                <a:ea typeface="Maven Pro"/>
                <a:cs typeface="Maven Pro"/>
                <a:sym typeface="Maven Pro"/>
              </a:rPr>
              <a:t>Advisor/Client: Hongwei Zhang, Mattias </a:t>
            </a:r>
            <a:endParaRPr sz="1600">
              <a:latin typeface="Maven Pro"/>
              <a:ea typeface="Maven Pro"/>
              <a:cs typeface="Maven Pro"/>
              <a:sym typeface="Maven Pro"/>
            </a:endParaRPr>
          </a:p>
          <a:p>
            <a:pPr marL="0" lvl="0" indent="0" algn="l" rtl="0">
              <a:spcBef>
                <a:spcPts val="0"/>
              </a:spcBef>
              <a:spcAft>
                <a:spcPts val="0"/>
              </a:spcAft>
              <a:buNone/>
            </a:pPr>
            <a:endParaRPr sz="1600">
              <a:latin typeface="Nunito"/>
              <a:ea typeface="Nunito"/>
              <a:cs typeface="Nunito"/>
              <a:sym typeface="Nunito"/>
            </a:endParaRPr>
          </a:p>
          <a:p>
            <a:pPr marL="0" lvl="0" indent="0" algn="l" rtl="0">
              <a:spcBef>
                <a:spcPts val="0"/>
              </a:spcBef>
              <a:spcAft>
                <a:spcPts val="0"/>
              </a:spcAft>
              <a:buClr>
                <a:srgbClr val="000000"/>
              </a:buClr>
              <a:buSzPts val="1600"/>
              <a:buFont typeface="Arial"/>
              <a:buNone/>
            </a:pPr>
            <a:endParaRPr sz="1600">
              <a:latin typeface="Nunito"/>
              <a:ea typeface="Nunito"/>
              <a:cs typeface="Nunito"/>
              <a:sym typeface="Nunito"/>
            </a:endParaRPr>
          </a:p>
        </p:txBody>
      </p:sp>
      <p:sp>
        <p:nvSpPr>
          <p:cNvPr id="250" name="Google Shape;250;p30"/>
          <p:cNvSpPr/>
          <p:nvPr/>
        </p:nvSpPr>
        <p:spPr>
          <a:xfrm>
            <a:off x="3770350" y="1760004"/>
            <a:ext cx="4912621" cy="89520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Thank You!</a:t>
            </a:r>
          </a:p>
        </p:txBody>
      </p:sp>
      <p:sp>
        <p:nvSpPr>
          <p:cNvPr id="2" name="Slide Number Placeholder 1">
            <a:extLst>
              <a:ext uri="{FF2B5EF4-FFF2-40B4-BE49-F238E27FC236}">
                <a16:creationId xmlns:a16="http://schemas.microsoft.com/office/drawing/2014/main" id="{79F0D94D-789E-49A1-B94F-4BE1280F93F5}"/>
              </a:ext>
            </a:extLst>
          </p:cNvPr>
          <p:cNvSpPr>
            <a:spLocks noGrp="1"/>
          </p:cNvSpPr>
          <p:nvPr>
            <p:ph type="sldNum" idx="12"/>
          </p:nvPr>
        </p:nvSpPr>
        <p:spPr>
          <a:xfrm>
            <a:off x="7468712" y="4663217"/>
            <a:ext cx="1552446" cy="393600"/>
          </a:xfrm>
        </p:spPr>
        <p:txBody>
          <a:bodyPr/>
          <a:lstStyle/>
          <a:p>
            <a:pPr lvl="0"/>
            <a:r>
              <a:rPr lang="en-US" dirty="0"/>
              <a:t>sdmay20-35 </a:t>
            </a:r>
            <a:fld id="{00000000-1234-1234-1234-123412341234}" type="slidenum">
              <a:rPr lang="en" smtClean="0"/>
              <a:pPr lvl="0"/>
              <a:t>18</a:t>
            </a:fld>
            <a:endParaRPr lang="e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Maven Pro"/>
                <a:ea typeface="Maven Pro"/>
                <a:cs typeface="Maven Pro"/>
                <a:sym typeface="Maven Pro"/>
              </a:rPr>
              <a:t>What is 5G</a:t>
            </a:r>
            <a:endParaRPr sz="3000">
              <a:latin typeface="Maven Pro"/>
              <a:ea typeface="Maven Pro"/>
              <a:cs typeface="Maven Pro"/>
              <a:sym typeface="Maven Pro"/>
            </a:endParaRPr>
          </a:p>
        </p:txBody>
      </p:sp>
      <p:sp>
        <p:nvSpPr>
          <p:cNvPr id="141" name="Google Shape;141;p14"/>
          <p:cNvSpPr txBox="1">
            <a:spLocks noGrp="1"/>
          </p:cNvSpPr>
          <p:nvPr>
            <p:ph type="body" idx="1"/>
          </p:nvPr>
        </p:nvSpPr>
        <p:spPr>
          <a:xfrm>
            <a:off x="450000" y="1353250"/>
            <a:ext cx="7038900" cy="2911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600">
                <a:solidFill>
                  <a:srgbClr val="FFFFFF"/>
                </a:solidFill>
                <a:latin typeface="Times New Roman"/>
                <a:ea typeface="Times New Roman"/>
                <a:cs typeface="Times New Roman"/>
                <a:sym typeface="Times New Roman"/>
              </a:rPr>
              <a:t>5G is the next generation of mobile broadband that will eventually replace, or at least augment, your 4G LTE connection. With 5G, you’ll see exponentially faster download and upload speeds. Latency, or the time it takes devices to communicate with the wireless networks, will also drastically decrease.</a:t>
            </a:r>
            <a:endParaRPr sz="1600">
              <a:solidFill>
                <a:srgbClr val="FFFFFF"/>
              </a:solidFill>
              <a:latin typeface="Times New Roman"/>
              <a:ea typeface="Times New Roman"/>
              <a:cs typeface="Times New Roman"/>
              <a:sym typeface="Times New Roman"/>
            </a:endParaRPr>
          </a:p>
          <a:p>
            <a:pPr marL="0" lvl="0" indent="0" algn="l" rtl="0">
              <a:spcBef>
                <a:spcPts val="1200"/>
              </a:spcBef>
              <a:spcAft>
                <a:spcPts val="0"/>
              </a:spcAft>
              <a:buNone/>
            </a:pPr>
            <a:r>
              <a:rPr lang="en" sz="1600">
                <a:solidFill>
                  <a:srgbClr val="FFFFFF"/>
                </a:solidFill>
                <a:latin typeface="Times New Roman"/>
                <a:ea typeface="Times New Roman"/>
                <a:cs typeface="Times New Roman"/>
                <a:sym typeface="Times New Roman"/>
              </a:rPr>
              <a:t>Offer significantly faster data speeds.</a:t>
            </a:r>
            <a:endParaRPr sz="1600">
              <a:solidFill>
                <a:srgbClr val="FFFFFF"/>
              </a:solidFill>
              <a:latin typeface="Times New Roman"/>
              <a:ea typeface="Times New Roman"/>
              <a:cs typeface="Times New Roman"/>
              <a:sym typeface="Times New Roman"/>
            </a:endParaRPr>
          </a:p>
          <a:p>
            <a:pPr marL="0" lvl="0" indent="0" algn="l" rtl="0">
              <a:spcBef>
                <a:spcPts val="1200"/>
              </a:spcBef>
              <a:spcAft>
                <a:spcPts val="1600"/>
              </a:spcAft>
              <a:buNone/>
            </a:pPr>
            <a:endParaRPr/>
          </a:p>
        </p:txBody>
      </p:sp>
      <p:pic>
        <p:nvPicPr>
          <p:cNvPr id="142" name="Google Shape;142;p14"/>
          <p:cNvPicPr preferRelativeResize="0"/>
          <p:nvPr/>
        </p:nvPicPr>
        <p:blipFill>
          <a:blip r:embed="rId3">
            <a:alphaModFix/>
          </a:blip>
          <a:stretch>
            <a:fillRect/>
          </a:stretch>
        </p:blipFill>
        <p:spPr>
          <a:xfrm>
            <a:off x="3789569" y="2722601"/>
            <a:ext cx="4716425" cy="2226100"/>
          </a:xfrm>
          <a:prstGeom prst="rect">
            <a:avLst/>
          </a:prstGeom>
          <a:noFill/>
          <a:ln>
            <a:noFill/>
          </a:ln>
        </p:spPr>
      </p:pic>
      <p:sp>
        <p:nvSpPr>
          <p:cNvPr id="2" name="Slide Number Placeholder 1">
            <a:extLst>
              <a:ext uri="{FF2B5EF4-FFF2-40B4-BE49-F238E27FC236}">
                <a16:creationId xmlns:a16="http://schemas.microsoft.com/office/drawing/2014/main" id="{4DE3C8F4-A9C3-4F29-92E5-9B0161A26589}"/>
              </a:ext>
            </a:extLst>
          </p:cNvPr>
          <p:cNvSpPr>
            <a:spLocks noGrp="1"/>
          </p:cNvSpPr>
          <p:nvPr>
            <p:ph type="sldNum" idx="12"/>
          </p:nvPr>
        </p:nvSpPr>
        <p:spPr>
          <a:xfrm>
            <a:off x="7862505" y="4663217"/>
            <a:ext cx="1158653" cy="393600"/>
          </a:xfrm>
        </p:spPr>
        <p:txBody>
          <a:bodyPr/>
          <a:lstStyle/>
          <a:p>
            <a:pPr lvl="0"/>
            <a:r>
              <a:rPr lang="en-US" dirty="0"/>
              <a:t>sdmay20-35 </a:t>
            </a:r>
            <a:fld id="{00000000-1234-1234-1234-123412341234}" type="slidenum">
              <a:rPr lang="en" smtClean="0"/>
              <a:pPr lvl="0"/>
              <a:t>2</a:t>
            </a:fld>
            <a:endParaRPr lang="e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Importance/Impact of 5G Systems</a:t>
            </a:r>
            <a:endParaRPr sz="3000"/>
          </a:p>
        </p:txBody>
      </p:sp>
      <p:sp>
        <p:nvSpPr>
          <p:cNvPr id="148" name="Google Shape;148;p1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600">
                <a:solidFill>
                  <a:srgbClr val="FFFFFF"/>
                </a:solidFill>
                <a:latin typeface="Times New Roman"/>
                <a:ea typeface="Times New Roman"/>
                <a:cs typeface="Times New Roman"/>
                <a:sym typeface="Times New Roman"/>
              </a:rPr>
              <a:t>It has the potential to transform the lives of people around the world.</a:t>
            </a:r>
            <a:endParaRPr sz="1600">
              <a:solidFill>
                <a:srgbClr val="FFFFFF"/>
              </a:solidFill>
              <a:latin typeface="Times New Roman"/>
              <a:ea typeface="Times New Roman"/>
              <a:cs typeface="Times New Roman"/>
              <a:sym typeface="Times New Roman"/>
            </a:endParaRPr>
          </a:p>
          <a:p>
            <a:pPr marL="457200" lvl="0" indent="-317500" algn="l" rtl="0">
              <a:spcBef>
                <a:spcPts val="1200"/>
              </a:spcBef>
              <a:spcAft>
                <a:spcPts val="0"/>
              </a:spcAft>
              <a:buClr>
                <a:srgbClr val="FFFFFF"/>
              </a:buClr>
              <a:buSzPts val="1400"/>
              <a:buFont typeface="Times New Roman"/>
              <a:buChar char="●"/>
            </a:pPr>
            <a:r>
              <a:rPr lang="en" sz="1400">
                <a:solidFill>
                  <a:srgbClr val="FFFFFF"/>
                </a:solidFill>
                <a:latin typeface="Times New Roman"/>
                <a:ea typeface="Times New Roman"/>
                <a:cs typeface="Times New Roman"/>
                <a:sym typeface="Times New Roman"/>
              </a:rPr>
              <a:t>Common uses</a:t>
            </a:r>
            <a:endParaRPr sz="1400">
              <a:solidFill>
                <a:srgbClr val="FFFFFF"/>
              </a:solidFill>
              <a:latin typeface="Times New Roman"/>
              <a:ea typeface="Times New Roman"/>
              <a:cs typeface="Times New Roman"/>
              <a:sym typeface="Times New Roman"/>
            </a:endParaRPr>
          </a:p>
          <a:p>
            <a:pPr marL="914400" lvl="1" indent="-317500" algn="l" rtl="0">
              <a:spcBef>
                <a:spcPts val="0"/>
              </a:spcBef>
              <a:spcAft>
                <a:spcPts val="0"/>
              </a:spcAft>
              <a:buClr>
                <a:srgbClr val="FFFFFF"/>
              </a:buClr>
              <a:buSzPts val="1400"/>
              <a:buFont typeface="Times New Roman"/>
              <a:buChar char="○"/>
            </a:pPr>
            <a:r>
              <a:rPr lang="en" sz="1400">
                <a:latin typeface="Times New Roman"/>
                <a:ea typeface="Times New Roman"/>
                <a:cs typeface="Times New Roman"/>
                <a:sym typeface="Times New Roman"/>
              </a:rPr>
              <a:t>Autonomous vehicles</a:t>
            </a:r>
            <a:endParaRPr sz="1400">
              <a:latin typeface="Times New Roman"/>
              <a:ea typeface="Times New Roman"/>
              <a:cs typeface="Times New Roman"/>
              <a:sym typeface="Times New Roman"/>
            </a:endParaRPr>
          </a:p>
          <a:p>
            <a:pPr marL="914400" lvl="1" indent="-317500" algn="l" rtl="0">
              <a:spcBef>
                <a:spcPts val="0"/>
              </a:spcBef>
              <a:spcAft>
                <a:spcPts val="0"/>
              </a:spcAft>
              <a:buSzPts val="1400"/>
              <a:buFont typeface="Times New Roman"/>
              <a:buChar char="○"/>
            </a:pPr>
            <a:r>
              <a:rPr lang="en" sz="1400">
                <a:latin typeface="Times New Roman"/>
                <a:ea typeface="Times New Roman"/>
                <a:cs typeface="Times New Roman"/>
                <a:sym typeface="Times New Roman"/>
              </a:rPr>
              <a:t>Cable Streaming</a:t>
            </a:r>
            <a:endParaRPr sz="1400">
              <a:latin typeface="Times New Roman"/>
              <a:ea typeface="Times New Roman"/>
              <a:cs typeface="Times New Roman"/>
              <a:sym typeface="Times New Roman"/>
            </a:endParaRPr>
          </a:p>
          <a:p>
            <a:pPr marL="914400" lvl="1" indent="-317500" algn="l" rtl="0">
              <a:spcBef>
                <a:spcPts val="0"/>
              </a:spcBef>
              <a:spcAft>
                <a:spcPts val="0"/>
              </a:spcAft>
              <a:buSzPts val="1400"/>
              <a:buFont typeface="Times New Roman"/>
              <a:buChar char="○"/>
            </a:pPr>
            <a:r>
              <a:rPr lang="en" sz="1400">
                <a:latin typeface="Times New Roman"/>
                <a:ea typeface="Times New Roman"/>
                <a:cs typeface="Times New Roman"/>
                <a:sym typeface="Times New Roman"/>
              </a:rPr>
              <a:t>Remote device control</a:t>
            </a:r>
            <a:endParaRPr sz="140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sz="1400">
                <a:latin typeface="Times New Roman"/>
                <a:ea typeface="Times New Roman"/>
                <a:cs typeface="Times New Roman"/>
                <a:sym typeface="Times New Roman"/>
              </a:rPr>
              <a:t>Life Changing Applications</a:t>
            </a:r>
            <a:endParaRPr sz="1400">
              <a:latin typeface="Times New Roman"/>
              <a:ea typeface="Times New Roman"/>
              <a:cs typeface="Times New Roman"/>
              <a:sym typeface="Times New Roman"/>
            </a:endParaRPr>
          </a:p>
          <a:p>
            <a:pPr marL="914400" lvl="1" indent="-317500" algn="l" rtl="0">
              <a:spcBef>
                <a:spcPts val="0"/>
              </a:spcBef>
              <a:spcAft>
                <a:spcPts val="0"/>
              </a:spcAft>
              <a:buClr>
                <a:srgbClr val="FFFFFF"/>
              </a:buClr>
              <a:buSzPts val="1400"/>
              <a:buFont typeface="Times New Roman"/>
              <a:buChar char="○"/>
            </a:pPr>
            <a:r>
              <a:rPr lang="en" sz="1400">
                <a:solidFill>
                  <a:srgbClr val="FFFFFF"/>
                </a:solidFill>
                <a:latin typeface="Times New Roman"/>
                <a:ea typeface="Times New Roman"/>
                <a:cs typeface="Times New Roman"/>
                <a:sym typeface="Times New Roman"/>
              </a:rPr>
              <a:t>Public safety and infrastructure</a:t>
            </a:r>
            <a:endParaRPr sz="1400">
              <a:solidFill>
                <a:srgbClr val="FFFFFF"/>
              </a:solidFill>
              <a:latin typeface="Times New Roman"/>
              <a:ea typeface="Times New Roman"/>
              <a:cs typeface="Times New Roman"/>
              <a:sym typeface="Times New Roman"/>
            </a:endParaRPr>
          </a:p>
          <a:p>
            <a:pPr marL="914400" lvl="1" indent="-317500" algn="l" rtl="0">
              <a:spcBef>
                <a:spcPts val="0"/>
              </a:spcBef>
              <a:spcAft>
                <a:spcPts val="0"/>
              </a:spcAft>
              <a:buClr>
                <a:srgbClr val="FFFFFF"/>
              </a:buClr>
              <a:buSzPts val="1400"/>
              <a:buFont typeface="Times New Roman"/>
              <a:buChar char="○"/>
            </a:pPr>
            <a:r>
              <a:rPr lang="en" sz="1400">
                <a:solidFill>
                  <a:srgbClr val="FFFFFF"/>
                </a:solidFill>
                <a:latin typeface="Times New Roman"/>
                <a:ea typeface="Times New Roman"/>
                <a:cs typeface="Times New Roman"/>
                <a:sym typeface="Times New Roman"/>
              </a:rPr>
              <a:t>Health care</a:t>
            </a:r>
            <a:endParaRPr sz="1400">
              <a:solidFill>
                <a:srgbClr val="FFFFFF"/>
              </a:solidFill>
              <a:latin typeface="Times New Roman"/>
              <a:ea typeface="Times New Roman"/>
              <a:cs typeface="Times New Roman"/>
              <a:sym typeface="Times New Roman"/>
            </a:endParaRPr>
          </a:p>
          <a:p>
            <a:pPr marL="0" lvl="0" indent="0" algn="l" rtl="0">
              <a:spcBef>
                <a:spcPts val="1200"/>
              </a:spcBef>
              <a:spcAft>
                <a:spcPts val="0"/>
              </a:spcAft>
              <a:buNone/>
            </a:pPr>
            <a:endParaRPr sz="1200">
              <a:solidFill>
                <a:srgbClr val="FFFFFF"/>
              </a:solidFill>
              <a:latin typeface="Times New Roman"/>
              <a:ea typeface="Times New Roman"/>
              <a:cs typeface="Times New Roman"/>
              <a:sym typeface="Times New Roman"/>
            </a:endParaRPr>
          </a:p>
          <a:p>
            <a:pPr marL="0" lvl="0" indent="0" algn="l" rtl="0">
              <a:spcBef>
                <a:spcPts val="1200"/>
              </a:spcBef>
              <a:spcAft>
                <a:spcPts val="1600"/>
              </a:spcAft>
              <a:buNone/>
            </a:pPr>
            <a:endParaRPr/>
          </a:p>
        </p:txBody>
      </p:sp>
      <p:pic>
        <p:nvPicPr>
          <p:cNvPr id="149" name="Google Shape;149;p15"/>
          <p:cNvPicPr preferRelativeResize="0"/>
          <p:nvPr/>
        </p:nvPicPr>
        <p:blipFill>
          <a:blip r:embed="rId3">
            <a:alphaModFix/>
          </a:blip>
          <a:stretch>
            <a:fillRect/>
          </a:stretch>
        </p:blipFill>
        <p:spPr>
          <a:xfrm>
            <a:off x="4503425" y="2323685"/>
            <a:ext cx="1667276" cy="496119"/>
          </a:xfrm>
          <a:prstGeom prst="rect">
            <a:avLst/>
          </a:prstGeom>
          <a:noFill/>
          <a:ln>
            <a:noFill/>
          </a:ln>
        </p:spPr>
      </p:pic>
      <p:pic>
        <p:nvPicPr>
          <p:cNvPr id="150" name="Google Shape;150;p15"/>
          <p:cNvPicPr preferRelativeResize="0"/>
          <p:nvPr/>
        </p:nvPicPr>
        <p:blipFill rotWithShape="1">
          <a:blip r:embed="rId4">
            <a:alphaModFix/>
          </a:blip>
          <a:srcRect l="12525" t="34057" r="14052" b="18303"/>
          <a:stretch/>
        </p:blipFill>
        <p:spPr>
          <a:xfrm>
            <a:off x="6490525" y="2235800"/>
            <a:ext cx="2256474" cy="823574"/>
          </a:xfrm>
          <a:prstGeom prst="rect">
            <a:avLst/>
          </a:prstGeom>
          <a:noFill/>
          <a:ln>
            <a:noFill/>
          </a:ln>
        </p:spPr>
      </p:pic>
      <p:pic>
        <p:nvPicPr>
          <p:cNvPr id="151" name="Google Shape;151;p15"/>
          <p:cNvPicPr preferRelativeResize="0"/>
          <p:nvPr/>
        </p:nvPicPr>
        <p:blipFill>
          <a:blip r:embed="rId5">
            <a:alphaModFix/>
          </a:blip>
          <a:stretch>
            <a:fillRect/>
          </a:stretch>
        </p:blipFill>
        <p:spPr>
          <a:xfrm>
            <a:off x="5515075" y="3283798"/>
            <a:ext cx="2678125" cy="1430100"/>
          </a:xfrm>
          <a:prstGeom prst="rect">
            <a:avLst/>
          </a:prstGeom>
          <a:noFill/>
          <a:ln>
            <a:noFill/>
          </a:ln>
        </p:spPr>
      </p:pic>
      <p:sp>
        <p:nvSpPr>
          <p:cNvPr id="2" name="Slide Number Placeholder 1">
            <a:extLst>
              <a:ext uri="{FF2B5EF4-FFF2-40B4-BE49-F238E27FC236}">
                <a16:creationId xmlns:a16="http://schemas.microsoft.com/office/drawing/2014/main" id="{6CD976D2-502E-4F8F-B5FB-6C6A4414BED0}"/>
              </a:ext>
            </a:extLst>
          </p:cNvPr>
          <p:cNvSpPr>
            <a:spLocks noGrp="1"/>
          </p:cNvSpPr>
          <p:nvPr>
            <p:ph type="sldNum" idx="12"/>
          </p:nvPr>
        </p:nvSpPr>
        <p:spPr>
          <a:xfrm>
            <a:off x="8009343" y="4663217"/>
            <a:ext cx="1011815" cy="393600"/>
          </a:xfrm>
        </p:spPr>
        <p:txBody>
          <a:bodyPr/>
          <a:lstStyle/>
          <a:p>
            <a:pPr lvl="0"/>
            <a:r>
              <a:rPr lang="en-US" dirty="0"/>
              <a:t>sdmay20-35 </a:t>
            </a:r>
            <a:fld id="{00000000-1234-1234-1234-123412341234}" type="slidenum">
              <a:rPr lang="en" smtClean="0"/>
              <a:pPr lvl="0"/>
              <a:t>3</a:t>
            </a:fld>
            <a:endParaRPr lang="e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6"/>
          <p:cNvSpPr txBox="1">
            <a:spLocks noGrp="1"/>
          </p:cNvSpPr>
          <p:nvPr>
            <p:ph type="title"/>
          </p:nvPr>
        </p:nvSpPr>
        <p:spPr>
          <a:xfrm>
            <a:off x="1297500" y="393750"/>
            <a:ext cx="7038900" cy="914100"/>
          </a:xfrm>
          <a:prstGeom prst="rect">
            <a:avLst/>
          </a:prstGeom>
          <a:effectLst>
            <a:outerShdw blurRad="57150" dist="19050" dir="5400000" algn="bl" rotWithShape="0">
              <a:srgbClr val="000000">
                <a:alpha val="50000"/>
              </a:srgbClr>
            </a:outerShdw>
            <a:reflection dist="38100" dir="5400000" fadeDir="5400012" sy="-100000" algn="bl" rotWithShape="0"/>
          </a:effectLst>
        </p:spPr>
        <p:txBody>
          <a:bodyPr spcFirstLastPara="1" wrap="square" lIns="91425" tIns="91425" rIns="91425" bIns="91425" anchor="t" anchorCtr="0">
            <a:noAutofit/>
          </a:bodyPr>
          <a:lstStyle/>
          <a:p>
            <a:pPr marL="0" lvl="0" indent="0" algn="ctr" rtl="0">
              <a:spcBef>
                <a:spcPts val="0"/>
              </a:spcBef>
              <a:spcAft>
                <a:spcPts val="0"/>
              </a:spcAft>
              <a:buNone/>
            </a:pPr>
            <a:r>
              <a:rPr lang="en" sz="3000"/>
              <a:t>Specific Layers of 5G</a:t>
            </a:r>
            <a:endParaRPr sz="3000"/>
          </a:p>
        </p:txBody>
      </p:sp>
      <p:pic>
        <p:nvPicPr>
          <p:cNvPr id="157" name="Google Shape;157;p16"/>
          <p:cNvPicPr preferRelativeResize="0"/>
          <p:nvPr/>
        </p:nvPicPr>
        <p:blipFill>
          <a:blip r:embed="rId3">
            <a:alphaModFix/>
          </a:blip>
          <a:stretch>
            <a:fillRect/>
          </a:stretch>
        </p:blipFill>
        <p:spPr>
          <a:xfrm>
            <a:off x="1688788" y="1188825"/>
            <a:ext cx="6104575" cy="3448900"/>
          </a:xfrm>
          <a:prstGeom prst="rect">
            <a:avLst/>
          </a:prstGeom>
          <a:noFill/>
          <a:ln>
            <a:noFill/>
          </a:ln>
        </p:spPr>
      </p:pic>
      <p:sp>
        <p:nvSpPr>
          <p:cNvPr id="2" name="Slide Number Placeholder 1">
            <a:extLst>
              <a:ext uri="{FF2B5EF4-FFF2-40B4-BE49-F238E27FC236}">
                <a16:creationId xmlns:a16="http://schemas.microsoft.com/office/drawing/2014/main" id="{5227F706-A3AD-48D7-86B6-14121C8245F5}"/>
              </a:ext>
            </a:extLst>
          </p:cNvPr>
          <p:cNvSpPr>
            <a:spLocks noGrp="1"/>
          </p:cNvSpPr>
          <p:nvPr>
            <p:ph type="sldNum" idx="12"/>
          </p:nvPr>
        </p:nvSpPr>
        <p:spPr>
          <a:xfrm>
            <a:off x="7862505" y="4663217"/>
            <a:ext cx="1158653" cy="393600"/>
          </a:xfrm>
        </p:spPr>
        <p:txBody>
          <a:bodyPr/>
          <a:lstStyle/>
          <a:p>
            <a:pPr lvl="0"/>
            <a:r>
              <a:rPr lang="en-US" dirty="0"/>
              <a:t>sdmay20-35 </a:t>
            </a:r>
            <a:fld id="{00000000-1234-1234-1234-123412341234}" type="slidenum">
              <a:rPr lang="en" smtClean="0"/>
              <a:pPr lvl="0"/>
              <a:t>4</a:t>
            </a:fld>
            <a:endParaRPr lang="e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PHY Abstraction Layer</a:t>
            </a:r>
            <a:endParaRPr sz="3000"/>
          </a:p>
        </p:txBody>
      </p:sp>
      <p:sp>
        <p:nvSpPr>
          <p:cNvPr id="163" name="Google Shape;163;p17"/>
          <p:cNvSpPr txBox="1">
            <a:spLocks noGrp="1"/>
          </p:cNvSpPr>
          <p:nvPr>
            <p:ph type="body" idx="1"/>
          </p:nvPr>
        </p:nvSpPr>
        <p:spPr>
          <a:xfrm>
            <a:off x="1297500" y="1596675"/>
            <a:ext cx="52692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Benefits	</a:t>
            </a:r>
            <a:endParaRPr/>
          </a:p>
          <a:p>
            <a:pPr marL="457200" lvl="0" indent="-311150" algn="l" rtl="0">
              <a:spcBef>
                <a:spcPts val="1600"/>
              </a:spcBef>
              <a:spcAft>
                <a:spcPts val="0"/>
              </a:spcAft>
              <a:buSzPts val="1300"/>
              <a:buChar char="●"/>
            </a:pPr>
            <a:r>
              <a:rPr lang="en"/>
              <a:t>Lower  computational complexity </a:t>
            </a:r>
            <a:endParaRPr/>
          </a:p>
          <a:p>
            <a:pPr marL="457200" lvl="0" indent="-311150" algn="l" rtl="0">
              <a:spcBef>
                <a:spcPts val="0"/>
              </a:spcBef>
              <a:spcAft>
                <a:spcPts val="0"/>
              </a:spcAft>
              <a:buSzPts val="1300"/>
              <a:buChar char="●"/>
            </a:pPr>
            <a:r>
              <a:rPr lang="en"/>
              <a:t>Lower  simulation time </a:t>
            </a:r>
            <a:endParaRPr/>
          </a:p>
          <a:p>
            <a:pPr marL="0" lvl="0" indent="0" algn="l" rtl="0">
              <a:spcBef>
                <a:spcPts val="1600"/>
              </a:spcBef>
              <a:spcAft>
                <a:spcPts val="0"/>
              </a:spcAft>
              <a:buNone/>
            </a:pPr>
            <a:r>
              <a:rPr lang="en"/>
              <a:t>Relevant Functionalities:</a:t>
            </a:r>
            <a:endParaRPr/>
          </a:p>
          <a:p>
            <a:pPr marL="457200" lvl="0" indent="-311150" algn="l" rtl="0">
              <a:spcBef>
                <a:spcPts val="1600"/>
              </a:spcBef>
              <a:spcAft>
                <a:spcPts val="0"/>
              </a:spcAft>
              <a:buSzPts val="1300"/>
              <a:buChar char="●"/>
            </a:pPr>
            <a:r>
              <a:rPr lang="en"/>
              <a:t>Channel modeling</a:t>
            </a:r>
            <a:endParaRPr/>
          </a:p>
          <a:p>
            <a:pPr marL="457200" lvl="0" indent="-311150" algn="l" rtl="0">
              <a:spcBef>
                <a:spcPts val="0"/>
              </a:spcBef>
              <a:spcAft>
                <a:spcPts val="0"/>
              </a:spcAft>
              <a:buSzPts val="1300"/>
              <a:buChar char="●"/>
            </a:pPr>
            <a:r>
              <a:rPr lang="en"/>
              <a:t>Interference modeling:</a:t>
            </a:r>
            <a:endParaRPr/>
          </a:p>
          <a:p>
            <a:pPr marL="457200" lvl="0" indent="-311150" algn="l" rtl="0">
              <a:spcBef>
                <a:spcPts val="0"/>
              </a:spcBef>
              <a:spcAft>
                <a:spcPts val="0"/>
              </a:spcAft>
              <a:buSzPts val="1300"/>
              <a:buChar char="●"/>
            </a:pPr>
            <a:r>
              <a:rPr lang="en"/>
              <a:t> Radio modeling:</a:t>
            </a:r>
            <a:endParaRPr/>
          </a:p>
          <a:p>
            <a:pPr marL="0" lvl="0" indent="0" algn="l" rtl="0">
              <a:spcBef>
                <a:spcPts val="1600"/>
              </a:spcBef>
              <a:spcAft>
                <a:spcPts val="0"/>
              </a:spcAft>
              <a:buNone/>
            </a:pPr>
            <a:endParaRPr/>
          </a:p>
          <a:p>
            <a:pPr marL="0" lvl="0" indent="0" algn="l" rtl="0">
              <a:spcBef>
                <a:spcPts val="1600"/>
              </a:spcBef>
              <a:spcAft>
                <a:spcPts val="0"/>
              </a:spcAft>
              <a:buNone/>
            </a:pPr>
            <a:r>
              <a:rPr lang="en"/>
              <a:t>	</a:t>
            </a:r>
            <a:endParaRPr/>
          </a:p>
          <a:p>
            <a:pPr marL="0" lvl="0" indent="0" algn="l" rtl="0">
              <a:spcBef>
                <a:spcPts val="1600"/>
              </a:spcBef>
              <a:spcAft>
                <a:spcPts val="0"/>
              </a:spcAft>
              <a:buNone/>
            </a:pPr>
            <a:endParaRPr/>
          </a:p>
          <a:p>
            <a:pPr marL="457200" lvl="0" indent="0" algn="l" rtl="0">
              <a:spcBef>
                <a:spcPts val="1600"/>
              </a:spcBef>
              <a:spcAft>
                <a:spcPts val="1600"/>
              </a:spcAft>
              <a:buNone/>
            </a:pPr>
            <a:endParaRPr/>
          </a:p>
        </p:txBody>
      </p:sp>
      <p:pic>
        <p:nvPicPr>
          <p:cNvPr id="164" name="Google Shape;164;p17"/>
          <p:cNvPicPr preferRelativeResize="0"/>
          <p:nvPr/>
        </p:nvPicPr>
        <p:blipFill>
          <a:blip r:embed="rId3">
            <a:alphaModFix/>
          </a:blip>
          <a:stretch>
            <a:fillRect/>
          </a:stretch>
        </p:blipFill>
        <p:spPr>
          <a:xfrm>
            <a:off x="5169000" y="2053025"/>
            <a:ext cx="3125100" cy="1991525"/>
          </a:xfrm>
          <a:prstGeom prst="rect">
            <a:avLst/>
          </a:prstGeom>
          <a:noFill/>
          <a:ln>
            <a:noFill/>
          </a:ln>
        </p:spPr>
      </p:pic>
      <p:sp>
        <p:nvSpPr>
          <p:cNvPr id="2" name="Slide Number Placeholder 1">
            <a:extLst>
              <a:ext uri="{FF2B5EF4-FFF2-40B4-BE49-F238E27FC236}">
                <a16:creationId xmlns:a16="http://schemas.microsoft.com/office/drawing/2014/main" id="{01E44A90-8E42-4D1A-8E32-E1C9E2C79735}"/>
              </a:ext>
            </a:extLst>
          </p:cNvPr>
          <p:cNvSpPr>
            <a:spLocks noGrp="1"/>
          </p:cNvSpPr>
          <p:nvPr>
            <p:ph type="sldNum" idx="12"/>
          </p:nvPr>
        </p:nvSpPr>
        <p:spPr>
          <a:xfrm>
            <a:off x="7762388" y="4663217"/>
            <a:ext cx="1258770" cy="393600"/>
          </a:xfrm>
        </p:spPr>
        <p:txBody>
          <a:bodyPr/>
          <a:lstStyle/>
          <a:p>
            <a:pPr lvl="0"/>
            <a:r>
              <a:rPr lang="en" dirty="0"/>
              <a:t> </a:t>
            </a:r>
            <a:r>
              <a:rPr lang="en-US" dirty="0"/>
              <a:t>sdmay20-35 </a:t>
            </a:r>
            <a:fld id="{00000000-1234-1234-1234-123412341234}" type="slidenum">
              <a:rPr lang="en" smtClean="0"/>
              <a:pPr lvl="0"/>
              <a:t>5</a:t>
            </a:fld>
            <a:endParaRPr lang="e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Project Overview</a:t>
            </a:r>
            <a:endParaRPr sz="3000"/>
          </a:p>
        </p:txBody>
      </p:sp>
      <p:sp>
        <p:nvSpPr>
          <p:cNvPr id="170" name="Google Shape;170;p18"/>
          <p:cNvSpPr txBox="1">
            <a:spLocks noGrp="1"/>
          </p:cNvSpPr>
          <p:nvPr>
            <p:ph type="body" idx="1"/>
          </p:nvPr>
        </p:nvSpPr>
        <p:spPr>
          <a:xfrm>
            <a:off x="3817350" y="1936250"/>
            <a:ext cx="4740600" cy="23355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lt1"/>
              </a:buClr>
              <a:buSzPts val="1300"/>
              <a:buFont typeface="Maven Pro"/>
              <a:buChar char="●"/>
            </a:pPr>
            <a:r>
              <a:rPr lang="en">
                <a:latin typeface="Maven Pro"/>
                <a:ea typeface="Maven Pro"/>
                <a:cs typeface="Maven Pro"/>
                <a:sym typeface="Maven Pro"/>
              </a:rPr>
              <a:t>OpenAirinterface(OAI) provides open-source (software and hardware) wireless technology platforms</a:t>
            </a:r>
            <a:endParaRPr>
              <a:latin typeface="Maven Pro"/>
              <a:ea typeface="Maven Pro"/>
              <a:cs typeface="Maven Pro"/>
              <a:sym typeface="Maven Pro"/>
            </a:endParaRPr>
          </a:p>
          <a:p>
            <a:pPr marL="457200" lvl="0" indent="-311150" algn="l" rtl="0">
              <a:spcBef>
                <a:spcPts val="0"/>
              </a:spcBef>
              <a:spcAft>
                <a:spcPts val="0"/>
              </a:spcAft>
              <a:buClr>
                <a:schemeClr val="lt1"/>
              </a:buClr>
              <a:buSzPts val="1300"/>
              <a:buFont typeface="Maven Pro"/>
              <a:buChar char="●"/>
            </a:pPr>
            <a:r>
              <a:rPr lang="en">
                <a:latin typeface="Maven Pro"/>
                <a:ea typeface="Maven Pro"/>
                <a:cs typeface="Maven Pro"/>
                <a:sym typeface="Maven Pro"/>
              </a:rPr>
              <a:t>We will implement Physical Abstraction layer into new branch</a:t>
            </a:r>
            <a:endParaRPr>
              <a:latin typeface="Maven Pro"/>
              <a:ea typeface="Maven Pro"/>
              <a:cs typeface="Maven Pro"/>
              <a:sym typeface="Maven Pro"/>
            </a:endParaRPr>
          </a:p>
          <a:p>
            <a:pPr marL="457200" lvl="0" indent="-311150" algn="l" rtl="0">
              <a:spcBef>
                <a:spcPts val="0"/>
              </a:spcBef>
              <a:spcAft>
                <a:spcPts val="0"/>
              </a:spcAft>
              <a:buClr>
                <a:srgbClr val="424242"/>
              </a:buClr>
              <a:buSzPts val="1300"/>
              <a:buFont typeface="Maven Pro"/>
              <a:buChar char="●"/>
            </a:pPr>
            <a:r>
              <a:rPr lang="en">
                <a:latin typeface="Maven Pro"/>
                <a:ea typeface="Maven Pro"/>
                <a:cs typeface="Maven Pro"/>
                <a:sym typeface="Maven Pro"/>
              </a:rPr>
              <a:t>Test Device to Device connection after physical abstraction layer has been implemented</a:t>
            </a:r>
            <a:endParaRPr>
              <a:latin typeface="Maven Pro"/>
              <a:ea typeface="Maven Pro"/>
              <a:cs typeface="Maven Pro"/>
              <a:sym typeface="Maven Pro"/>
            </a:endParaRPr>
          </a:p>
          <a:p>
            <a:pPr marL="457200" lvl="0" indent="0" algn="l" rtl="0">
              <a:spcBef>
                <a:spcPts val="0"/>
              </a:spcBef>
              <a:spcAft>
                <a:spcPts val="0"/>
              </a:spcAft>
              <a:buNone/>
            </a:pPr>
            <a:endParaRPr>
              <a:latin typeface="Maven Pro"/>
              <a:ea typeface="Maven Pro"/>
              <a:cs typeface="Maven Pro"/>
              <a:sym typeface="Maven Pro"/>
            </a:endParaRPr>
          </a:p>
          <a:p>
            <a:pPr marL="0" lvl="0" indent="0" algn="l" rtl="0">
              <a:spcBef>
                <a:spcPts val="0"/>
              </a:spcBef>
              <a:spcAft>
                <a:spcPts val="1600"/>
              </a:spcAft>
              <a:buNone/>
            </a:pPr>
            <a:endParaRPr/>
          </a:p>
        </p:txBody>
      </p:sp>
      <p:pic>
        <p:nvPicPr>
          <p:cNvPr id="171" name="Google Shape;171;p18"/>
          <p:cNvPicPr preferRelativeResize="0"/>
          <p:nvPr/>
        </p:nvPicPr>
        <p:blipFill rotWithShape="1">
          <a:blip r:embed="rId3">
            <a:alphaModFix/>
          </a:blip>
          <a:srcRect/>
          <a:stretch/>
        </p:blipFill>
        <p:spPr>
          <a:xfrm>
            <a:off x="232525" y="1936250"/>
            <a:ext cx="3431649" cy="2236935"/>
          </a:xfrm>
          <a:prstGeom prst="rect">
            <a:avLst/>
          </a:prstGeom>
          <a:noFill/>
          <a:ln>
            <a:noFill/>
          </a:ln>
        </p:spPr>
      </p:pic>
      <p:sp>
        <p:nvSpPr>
          <p:cNvPr id="2" name="Slide Number Placeholder 1">
            <a:extLst>
              <a:ext uri="{FF2B5EF4-FFF2-40B4-BE49-F238E27FC236}">
                <a16:creationId xmlns:a16="http://schemas.microsoft.com/office/drawing/2014/main" id="{B01BDA22-1C8D-4B69-AC72-72502B669CAD}"/>
              </a:ext>
            </a:extLst>
          </p:cNvPr>
          <p:cNvSpPr>
            <a:spLocks noGrp="1"/>
          </p:cNvSpPr>
          <p:nvPr>
            <p:ph type="sldNum" idx="12"/>
          </p:nvPr>
        </p:nvSpPr>
        <p:spPr>
          <a:xfrm>
            <a:off x="7462038" y="4663217"/>
            <a:ext cx="1559120" cy="393600"/>
          </a:xfrm>
        </p:spPr>
        <p:txBody>
          <a:bodyPr/>
          <a:lstStyle/>
          <a:p>
            <a:pPr lvl="0"/>
            <a:r>
              <a:rPr lang="en" dirty="0"/>
              <a:t> </a:t>
            </a:r>
            <a:r>
              <a:rPr lang="en-US" dirty="0"/>
              <a:t>sdmay20-35 </a:t>
            </a:r>
            <a:fld id="{00000000-1234-1234-1234-123412341234}" type="slidenum">
              <a:rPr lang="en" smtClean="0"/>
              <a:pPr lvl="0"/>
              <a:t>6</a:t>
            </a:fld>
            <a:endParaRPr lang="e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Assumptions and Limitations</a:t>
            </a:r>
            <a:endParaRPr sz="3000"/>
          </a:p>
        </p:txBody>
      </p:sp>
      <p:sp>
        <p:nvSpPr>
          <p:cNvPr id="177" name="Google Shape;177;p19"/>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742950" lvl="0" indent="-285750" algn="l" rtl="0">
              <a:lnSpc>
                <a:spcPct val="150000"/>
              </a:lnSpc>
              <a:spcBef>
                <a:spcPts val="0"/>
              </a:spcBef>
              <a:spcAft>
                <a:spcPts val="0"/>
              </a:spcAft>
              <a:buClr>
                <a:schemeClr val="lt1"/>
              </a:buClr>
              <a:buSzPts val="1300"/>
              <a:buFont typeface="Nunito"/>
              <a:buChar char="●"/>
            </a:pPr>
            <a:r>
              <a:rPr lang="en">
                <a:latin typeface="Nunito"/>
                <a:ea typeface="Nunito"/>
                <a:cs typeface="Nunito"/>
                <a:sym typeface="Nunito"/>
              </a:rPr>
              <a:t>Limitations </a:t>
            </a:r>
            <a:endParaRPr>
              <a:latin typeface="Nunito"/>
              <a:ea typeface="Nunito"/>
              <a:cs typeface="Nunito"/>
              <a:sym typeface="Nunito"/>
            </a:endParaRPr>
          </a:p>
          <a:p>
            <a:pPr marL="1200150" lvl="1" indent="-285750" algn="l" rtl="0">
              <a:lnSpc>
                <a:spcPct val="150000"/>
              </a:lnSpc>
              <a:spcBef>
                <a:spcPts val="0"/>
              </a:spcBef>
              <a:spcAft>
                <a:spcPts val="0"/>
              </a:spcAft>
              <a:buClr>
                <a:schemeClr val="lt1"/>
              </a:buClr>
              <a:buSzPts val="1100"/>
              <a:buFont typeface="Nunito"/>
              <a:buChar char="○"/>
            </a:pPr>
            <a:r>
              <a:rPr lang="en" sz="1300">
                <a:latin typeface="Nunito"/>
                <a:ea typeface="Nunito"/>
                <a:cs typeface="Nunito"/>
                <a:sym typeface="Nunito"/>
              </a:rPr>
              <a:t>Download correct ISO image and Kernel to support needed capabilities</a:t>
            </a:r>
            <a:endParaRPr sz="1300">
              <a:latin typeface="Nunito"/>
              <a:ea typeface="Nunito"/>
              <a:cs typeface="Nunito"/>
              <a:sym typeface="Nunito"/>
            </a:endParaRPr>
          </a:p>
          <a:p>
            <a:pPr marL="1371600" lvl="2" indent="-311150" algn="l" rtl="0">
              <a:lnSpc>
                <a:spcPct val="150000"/>
              </a:lnSpc>
              <a:spcBef>
                <a:spcPts val="0"/>
              </a:spcBef>
              <a:spcAft>
                <a:spcPts val="0"/>
              </a:spcAft>
              <a:buClr>
                <a:srgbClr val="424242"/>
              </a:buClr>
              <a:buSzPts val="1300"/>
              <a:buFont typeface="Nunito"/>
              <a:buChar char="■"/>
            </a:pPr>
            <a:r>
              <a:rPr lang="en" sz="1300">
                <a:latin typeface="Nunito"/>
                <a:ea typeface="Nunito"/>
                <a:cs typeface="Nunito"/>
                <a:sym typeface="Nunito"/>
              </a:rPr>
              <a:t>Ubuntu version 14.04</a:t>
            </a:r>
            <a:endParaRPr sz="1300">
              <a:latin typeface="Nunito"/>
              <a:ea typeface="Nunito"/>
              <a:cs typeface="Nunito"/>
              <a:sym typeface="Nunito"/>
            </a:endParaRPr>
          </a:p>
          <a:p>
            <a:pPr marL="1200150" lvl="1" indent="-285750" algn="l" rtl="0">
              <a:lnSpc>
                <a:spcPct val="150000"/>
              </a:lnSpc>
              <a:spcBef>
                <a:spcPts val="0"/>
              </a:spcBef>
              <a:spcAft>
                <a:spcPts val="0"/>
              </a:spcAft>
              <a:buClr>
                <a:schemeClr val="lt1"/>
              </a:buClr>
              <a:buSzPts val="1100"/>
              <a:buFont typeface="Nunito"/>
              <a:buChar char="○"/>
            </a:pPr>
            <a:r>
              <a:rPr lang="en" sz="1300">
                <a:latin typeface="Nunito"/>
                <a:ea typeface="Nunito"/>
                <a:cs typeface="Nunito"/>
                <a:sym typeface="Nunito"/>
              </a:rPr>
              <a:t>Utilize the most recent version of the 5G code which includes Device to Device Communication ability</a:t>
            </a:r>
            <a:endParaRPr sz="1300">
              <a:latin typeface="Nunito"/>
              <a:ea typeface="Nunito"/>
              <a:cs typeface="Nunito"/>
              <a:sym typeface="Nunito"/>
            </a:endParaRPr>
          </a:p>
          <a:p>
            <a:pPr marL="742950" lvl="0" indent="-285750" algn="l" rtl="0">
              <a:lnSpc>
                <a:spcPct val="150000"/>
              </a:lnSpc>
              <a:spcBef>
                <a:spcPts val="0"/>
              </a:spcBef>
              <a:spcAft>
                <a:spcPts val="0"/>
              </a:spcAft>
              <a:buClr>
                <a:schemeClr val="lt1"/>
              </a:buClr>
              <a:buSzPts val="1300"/>
              <a:buFont typeface="Nunito"/>
              <a:buChar char="●"/>
            </a:pPr>
            <a:r>
              <a:rPr lang="en">
                <a:latin typeface="Nunito"/>
                <a:ea typeface="Nunito"/>
                <a:cs typeface="Nunito"/>
                <a:sym typeface="Nunito"/>
              </a:rPr>
              <a:t>Assumptions</a:t>
            </a:r>
            <a:endParaRPr>
              <a:latin typeface="Nunito"/>
              <a:ea typeface="Nunito"/>
              <a:cs typeface="Nunito"/>
              <a:sym typeface="Nunito"/>
            </a:endParaRPr>
          </a:p>
          <a:p>
            <a:pPr marL="1200150" lvl="1" indent="-285750" algn="l" rtl="0">
              <a:lnSpc>
                <a:spcPct val="150000"/>
              </a:lnSpc>
              <a:spcBef>
                <a:spcPts val="0"/>
              </a:spcBef>
              <a:spcAft>
                <a:spcPts val="0"/>
              </a:spcAft>
              <a:buClr>
                <a:schemeClr val="lt1"/>
              </a:buClr>
              <a:buSzPts val="1100"/>
              <a:buFont typeface="Nunito"/>
              <a:buChar char="○"/>
            </a:pPr>
            <a:r>
              <a:rPr lang="en" sz="1300">
                <a:latin typeface="Nunito"/>
                <a:ea typeface="Nunito"/>
                <a:cs typeface="Nunito"/>
                <a:sym typeface="Nunito"/>
              </a:rPr>
              <a:t>Physical Abstraction layers must allow for simultaneous simulations </a:t>
            </a:r>
            <a:endParaRPr>
              <a:latin typeface="Nunito"/>
              <a:ea typeface="Nunito"/>
              <a:cs typeface="Nunito"/>
              <a:sym typeface="Nunito"/>
            </a:endParaRPr>
          </a:p>
          <a:p>
            <a:pPr marL="1200150" lvl="1" indent="-285750" algn="l" rtl="0">
              <a:lnSpc>
                <a:spcPct val="150000"/>
              </a:lnSpc>
              <a:spcBef>
                <a:spcPts val="0"/>
              </a:spcBef>
              <a:spcAft>
                <a:spcPts val="0"/>
              </a:spcAft>
              <a:buClr>
                <a:schemeClr val="lt1"/>
              </a:buClr>
              <a:buSzPts val="1100"/>
              <a:buFont typeface="Nunito"/>
              <a:buChar char="○"/>
            </a:pPr>
            <a:r>
              <a:rPr lang="en" sz="1300">
                <a:latin typeface="Nunito"/>
                <a:ea typeface="Nunito"/>
                <a:cs typeface="Nunito"/>
                <a:sym typeface="Nunito"/>
              </a:rPr>
              <a:t>Minimal code will be added to the existing code revision</a:t>
            </a:r>
            <a:endParaRPr sz="1300">
              <a:latin typeface="Nunito"/>
              <a:ea typeface="Nunito"/>
              <a:cs typeface="Nunito"/>
              <a:sym typeface="Nunito"/>
            </a:endParaRPr>
          </a:p>
          <a:p>
            <a:pPr marL="1200150" lvl="1" indent="-298450" algn="l" rtl="0">
              <a:lnSpc>
                <a:spcPct val="150000"/>
              </a:lnSpc>
              <a:spcBef>
                <a:spcPts val="0"/>
              </a:spcBef>
              <a:spcAft>
                <a:spcPts val="0"/>
              </a:spcAft>
              <a:buClr>
                <a:srgbClr val="424242"/>
              </a:buClr>
              <a:buSzPts val="1300"/>
              <a:buFont typeface="Nunito"/>
              <a:buChar char="○"/>
            </a:pPr>
            <a:r>
              <a:rPr lang="en" sz="1300">
                <a:latin typeface="Nunito"/>
                <a:ea typeface="Nunito"/>
                <a:cs typeface="Nunito"/>
                <a:sym typeface="Nunito"/>
              </a:rPr>
              <a:t>All Code that will be implemented must documented appropriately</a:t>
            </a:r>
            <a:endParaRPr sz="1300">
              <a:latin typeface="Nunito"/>
              <a:ea typeface="Nunito"/>
              <a:cs typeface="Nunito"/>
              <a:sym typeface="Nunito"/>
            </a:endParaRPr>
          </a:p>
        </p:txBody>
      </p:sp>
      <p:sp>
        <p:nvSpPr>
          <p:cNvPr id="2" name="Slide Number Placeholder 1">
            <a:extLst>
              <a:ext uri="{FF2B5EF4-FFF2-40B4-BE49-F238E27FC236}">
                <a16:creationId xmlns:a16="http://schemas.microsoft.com/office/drawing/2014/main" id="{AE4E2AD9-AD00-4204-9EF5-0D6EBAB9C162}"/>
              </a:ext>
            </a:extLst>
          </p:cNvPr>
          <p:cNvSpPr>
            <a:spLocks noGrp="1"/>
          </p:cNvSpPr>
          <p:nvPr>
            <p:ph type="sldNum" idx="12"/>
          </p:nvPr>
        </p:nvSpPr>
        <p:spPr>
          <a:xfrm>
            <a:off x="8002669" y="4663217"/>
            <a:ext cx="1018489" cy="393600"/>
          </a:xfrm>
        </p:spPr>
        <p:txBody>
          <a:bodyPr/>
          <a:lstStyle/>
          <a:p>
            <a:pPr lvl="0"/>
            <a:r>
              <a:rPr lang="en-US" dirty="0"/>
              <a:t>sdmay20-35</a:t>
            </a:r>
            <a:r>
              <a:rPr lang="en" dirty="0"/>
              <a:t> </a:t>
            </a:r>
            <a:fld id="{00000000-1234-1234-1234-123412341234}" type="slidenum">
              <a:rPr lang="en" smtClean="0"/>
              <a:pPr lvl="0"/>
              <a:t>7</a:t>
            </a:fld>
            <a:endParaRPr lang="e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20"/>
          <p:cNvPicPr preferRelativeResize="0"/>
          <p:nvPr/>
        </p:nvPicPr>
        <p:blipFill>
          <a:blip r:embed="rId3">
            <a:alphaModFix/>
          </a:blip>
          <a:stretch>
            <a:fillRect/>
          </a:stretch>
        </p:blipFill>
        <p:spPr>
          <a:xfrm>
            <a:off x="1343025" y="1666175"/>
            <a:ext cx="6626451" cy="2984225"/>
          </a:xfrm>
          <a:prstGeom prst="rect">
            <a:avLst/>
          </a:prstGeom>
          <a:noFill/>
          <a:ln>
            <a:noFill/>
          </a:ln>
        </p:spPr>
      </p:pic>
      <p:sp>
        <p:nvSpPr>
          <p:cNvPr id="183" name="Google Shape;183;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Version Decisions</a:t>
            </a:r>
            <a:endParaRPr sz="3000"/>
          </a:p>
        </p:txBody>
      </p:sp>
      <p:sp>
        <p:nvSpPr>
          <p:cNvPr id="184" name="Google Shape;184;p20"/>
          <p:cNvSpPr/>
          <p:nvPr/>
        </p:nvSpPr>
        <p:spPr>
          <a:xfrm>
            <a:off x="1448975" y="3679350"/>
            <a:ext cx="3800700" cy="1746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F7001B8C-9896-4391-8D20-C8B5757FFC44}"/>
              </a:ext>
            </a:extLst>
          </p:cNvPr>
          <p:cNvSpPr>
            <a:spLocks noGrp="1"/>
          </p:cNvSpPr>
          <p:nvPr>
            <p:ph type="sldNum" idx="12"/>
          </p:nvPr>
        </p:nvSpPr>
        <p:spPr>
          <a:xfrm>
            <a:off x="7762388" y="4663217"/>
            <a:ext cx="1258770" cy="393600"/>
          </a:xfrm>
        </p:spPr>
        <p:txBody>
          <a:bodyPr/>
          <a:lstStyle/>
          <a:p>
            <a:pPr lvl="0"/>
            <a:r>
              <a:rPr lang="en" dirty="0"/>
              <a:t> </a:t>
            </a:r>
            <a:r>
              <a:rPr lang="en-US" dirty="0"/>
              <a:t>sdmay20-35 </a:t>
            </a:r>
            <a:fld id="{00000000-1234-1234-1234-123412341234}" type="slidenum">
              <a:rPr lang="en" smtClean="0"/>
              <a:pPr lvl="0"/>
              <a:t>8</a:t>
            </a:fld>
            <a:endParaRPr lang="e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1"/>
          <p:cNvPicPr preferRelativeResize="0"/>
          <p:nvPr/>
        </p:nvPicPr>
        <p:blipFill>
          <a:blip r:embed="rId3">
            <a:alphaModFix/>
          </a:blip>
          <a:stretch>
            <a:fillRect/>
          </a:stretch>
        </p:blipFill>
        <p:spPr>
          <a:xfrm>
            <a:off x="1297500" y="1613050"/>
            <a:ext cx="6980174" cy="3143525"/>
          </a:xfrm>
          <a:prstGeom prst="rect">
            <a:avLst/>
          </a:prstGeom>
          <a:noFill/>
          <a:ln>
            <a:noFill/>
          </a:ln>
        </p:spPr>
      </p:pic>
      <p:sp>
        <p:nvSpPr>
          <p:cNvPr id="190" name="Google Shape;190;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Version Decisions</a:t>
            </a:r>
            <a:endParaRPr/>
          </a:p>
        </p:txBody>
      </p:sp>
      <p:sp>
        <p:nvSpPr>
          <p:cNvPr id="191" name="Google Shape;191;p21"/>
          <p:cNvSpPr/>
          <p:nvPr/>
        </p:nvSpPr>
        <p:spPr>
          <a:xfrm>
            <a:off x="1441375" y="3375900"/>
            <a:ext cx="4035900" cy="4098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9204938F-E719-40ED-8889-C8DD7FF1409B}"/>
              </a:ext>
            </a:extLst>
          </p:cNvPr>
          <p:cNvSpPr>
            <a:spLocks noGrp="1"/>
          </p:cNvSpPr>
          <p:nvPr>
            <p:ph type="sldNum" idx="12"/>
          </p:nvPr>
        </p:nvSpPr>
        <p:spPr>
          <a:xfrm>
            <a:off x="7846500" y="4663217"/>
            <a:ext cx="1174658" cy="393600"/>
          </a:xfrm>
        </p:spPr>
        <p:txBody>
          <a:bodyPr/>
          <a:lstStyle/>
          <a:p>
            <a:pPr lvl="0"/>
            <a:r>
              <a:rPr lang="en-US" dirty="0"/>
              <a:t>sdmay20-35 </a:t>
            </a:r>
            <a:fld id="{00000000-1234-1234-1234-123412341234}" type="slidenum">
              <a:rPr lang="en" smtClean="0"/>
              <a:pPr lvl="0"/>
              <a:t>9</a:t>
            </a:fld>
            <a:endParaRPr lang="en" dirty="0"/>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591</Words>
  <Application>Microsoft Office PowerPoint</Application>
  <PresentationFormat>On-screen Show (16:9)</PresentationFormat>
  <Paragraphs>95</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Maven Pro</vt:lpstr>
      <vt:lpstr>Montserrat</vt:lpstr>
      <vt:lpstr>Arial</vt:lpstr>
      <vt:lpstr>Lato</vt:lpstr>
      <vt:lpstr>Times New Roman</vt:lpstr>
      <vt:lpstr>Nunito</vt:lpstr>
      <vt:lpstr>Focus</vt:lpstr>
      <vt:lpstr>Prototyping and Emulation Studies of Large-Scale 5G Wireless Systems</vt:lpstr>
      <vt:lpstr>What is 5G</vt:lpstr>
      <vt:lpstr>Importance/Impact of 5G Systems</vt:lpstr>
      <vt:lpstr>Specific Layers of 5G</vt:lpstr>
      <vt:lpstr>PHY Abstraction Layer</vt:lpstr>
      <vt:lpstr>Project Overview</vt:lpstr>
      <vt:lpstr>Assumptions and Limitations</vt:lpstr>
      <vt:lpstr>Version Decisions</vt:lpstr>
      <vt:lpstr>Version Decisions</vt:lpstr>
      <vt:lpstr>Version Decisions</vt:lpstr>
      <vt:lpstr>Expected end product and Deliverables</vt:lpstr>
      <vt:lpstr>Project Plan</vt:lpstr>
      <vt:lpstr>Project Plan - CONT.</vt:lpstr>
      <vt:lpstr>Test Plan</vt:lpstr>
      <vt:lpstr>Technical challenges</vt:lpstr>
      <vt:lpstr>Timeline - Fall Semester Milestones</vt:lpstr>
      <vt:lpstr>Timeline - Spring Semester Goals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Prototyping and Emulation Studies of Large-Scale 5G Wireless Systems</dc:title>
  <cp:lastModifiedBy>Cardona, Nolan M</cp:lastModifiedBy>
  <cp:revision>1</cp:revision>
  <dcterms:modified xsi:type="dcterms:W3CDTF">2019-12-13T21:17:52Z</dcterms:modified>
</cp:coreProperties>
</file>